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43"/>
  </p:notesMasterIdLst>
  <p:handoutMasterIdLst>
    <p:handoutMasterId r:id="rId44"/>
  </p:handoutMasterIdLst>
  <p:sldIdLst>
    <p:sldId id="3158" r:id="rId2"/>
    <p:sldId id="2775" r:id="rId3"/>
    <p:sldId id="2420" r:id="rId4"/>
    <p:sldId id="2788" r:id="rId5"/>
    <p:sldId id="1473" r:id="rId6"/>
    <p:sldId id="1457" r:id="rId7"/>
    <p:sldId id="2421" r:id="rId8"/>
    <p:sldId id="2785" r:id="rId9"/>
    <p:sldId id="1447" r:id="rId10"/>
    <p:sldId id="1449" r:id="rId11"/>
    <p:sldId id="1448" r:id="rId12"/>
    <p:sldId id="1450" r:id="rId13"/>
    <p:sldId id="1451" r:id="rId14"/>
    <p:sldId id="2804" r:id="rId15"/>
    <p:sldId id="1452" r:id="rId16"/>
    <p:sldId id="1462" r:id="rId17"/>
    <p:sldId id="1461" r:id="rId18"/>
    <p:sldId id="3160" r:id="rId19"/>
    <p:sldId id="1463" r:id="rId20"/>
    <p:sldId id="1464" r:id="rId21"/>
    <p:sldId id="1454" r:id="rId22"/>
    <p:sldId id="2802" r:id="rId23"/>
    <p:sldId id="2126" r:id="rId24"/>
    <p:sldId id="1465" r:id="rId25"/>
    <p:sldId id="3159" r:id="rId26"/>
    <p:sldId id="2801" r:id="rId27"/>
    <p:sldId id="3161" r:id="rId28"/>
    <p:sldId id="3162" r:id="rId29"/>
    <p:sldId id="2735" r:id="rId30"/>
    <p:sldId id="1459" r:id="rId31"/>
    <p:sldId id="2793" r:id="rId32"/>
    <p:sldId id="2796" r:id="rId33"/>
    <p:sldId id="2803" r:id="rId34"/>
    <p:sldId id="2791" r:id="rId35"/>
    <p:sldId id="2794" r:id="rId36"/>
    <p:sldId id="2795" r:id="rId37"/>
    <p:sldId id="2790" r:id="rId38"/>
    <p:sldId id="2798" r:id="rId39"/>
    <p:sldId id="2797" r:id="rId40"/>
    <p:sldId id="2799" r:id="rId41"/>
    <p:sldId id="2792" r:id="rId42"/>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50583" autoAdjust="0"/>
  </p:normalViewPr>
  <p:slideViewPr>
    <p:cSldViewPr>
      <p:cViewPr varScale="1">
        <p:scale>
          <a:sx n="37" d="100"/>
          <a:sy n="37" d="100"/>
        </p:scale>
        <p:origin x="2405" y="4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200" d="100"/>
        <a:sy n="200" d="100"/>
      </p:scale>
      <p:origin x="0" y="-1114"/>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3/25/2025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3/25/2025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25F3F31-7A22-49E1-B924-608ACD85E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50300E7-6FD5-4546-8852-4E66841C1B9D}"/>
              </a:ext>
            </a:extLst>
          </p:cNvPr>
          <p:cNvSpPr>
            <a:spLocks noGrp="1"/>
          </p:cNvSpPr>
          <p:nvPr>
            <p:ph type="body" idx="1"/>
          </p:nvPr>
        </p:nvSpPr>
        <p:spPr/>
        <p:txBody>
          <a:bodyPr/>
          <a:lstStyle/>
          <a:p>
            <a:pPr>
              <a:defRPr/>
            </a:pPr>
            <a:r>
              <a:rPr lang="en-US" dirty="0"/>
              <a:t>2 mins: Key points</a:t>
            </a:r>
          </a:p>
          <a:p>
            <a:pPr marL="228600" indent="-228600">
              <a:buFontTx/>
              <a:buAutoNum type="arabicPeriod"/>
              <a:defRPr/>
            </a:pPr>
            <a:r>
              <a:rPr lang="en-US" dirty="0"/>
              <a:t>Basic human aspiration = continuous happiness and prosperity</a:t>
            </a:r>
          </a:p>
          <a:p>
            <a:pPr marL="228600" indent="-228600">
              <a:buFontTx/>
              <a:buAutoNum type="arabicPeriod"/>
              <a:defRPr/>
            </a:pPr>
            <a:r>
              <a:rPr lang="en-US" dirty="0"/>
              <a:t>Happiness = to be in harmony</a:t>
            </a:r>
          </a:p>
          <a:p>
            <a:pPr marL="228600" indent="-228600">
              <a:buFontTx/>
              <a:buAutoNum type="arabicPeriod"/>
              <a:defRPr/>
            </a:pPr>
            <a:r>
              <a:rPr lang="en-IN" dirty="0"/>
              <a:t>Levels of our living (4 levels) = individual, family, society and nature/existence</a:t>
            </a:r>
          </a:p>
          <a:p>
            <a:pPr marL="228600" indent="-228600">
              <a:buFontTx/>
              <a:buAutoNum type="arabicPeriod"/>
              <a:defRPr/>
            </a:pPr>
            <a:r>
              <a:rPr lang="en-IN" dirty="0"/>
              <a:t>Therefore, to live in harmony in continuity, we need to understand harmony at these 4 levels</a:t>
            </a:r>
          </a:p>
          <a:p>
            <a:pPr marL="228600" indent="-228600">
              <a:buFontTx/>
              <a:buAutoNum type="arabicPeriod"/>
              <a:defRPr/>
            </a:pPr>
            <a:r>
              <a:rPr lang="en-IN" dirty="0"/>
              <a:t>Process of understanding = self-exploration </a:t>
            </a:r>
          </a:p>
          <a:p>
            <a:pPr marL="228600" indent="-228600">
              <a:buFontTx/>
              <a:buAutoNum type="arabicPeriod"/>
              <a:defRPr/>
            </a:pPr>
            <a:r>
              <a:rPr lang="en-IN" dirty="0"/>
              <a:t>In this session, we will explore into harmony at the second level “harmony in the family”</a:t>
            </a:r>
          </a:p>
          <a:p>
            <a:pPr>
              <a:defRPr/>
            </a:pPr>
            <a:r>
              <a:rPr lang="en-IN" dirty="0"/>
              <a:t>Now we can bring in any second person (but let us hold off the systems in the society - we will do that when we get to the society, not now)</a:t>
            </a:r>
          </a:p>
          <a:p>
            <a:pPr>
              <a:defRPr/>
            </a:pPr>
            <a:r>
              <a:rPr lang="en-IN" dirty="0"/>
              <a:t>(do not elaborate on any point)</a:t>
            </a:r>
          </a:p>
          <a:p>
            <a:pPr>
              <a:defRPr/>
            </a:pPr>
            <a:endParaRPr lang="en-IN" dirty="0"/>
          </a:p>
          <a:p>
            <a:pPr>
              <a:defRPr/>
            </a:pPr>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39ED45C-FD7A-4E71-8F70-8378196FB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83D247F-BC29-4AA4-92D0-C8CD2C3CA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a:t>
            </a:r>
          </a:p>
          <a:p>
            <a:r>
              <a:rPr lang="en-IN" altLang="en-US" dirty="0"/>
              <a:t>It is necessary to understand relationship to fulfil relationship</a:t>
            </a:r>
          </a:p>
          <a:p>
            <a:r>
              <a:rPr lang="en-IN" altLang="en-US" dirty="0"/>
              <a:t>(</a:t>
            </a:r>
            <a:r>
              <a:rPr lang="en-IN" altLang="en-US" dirty="0">
                <a:solidFill>
                  <a:srgbClr val="FF0000"/>
                </a:solidFill>
              </a:rPr>
              <a:t>Without understanding relationship, it isn’t possible to fulfil relationship… )</a:t>
            </a:r>
          </a:p>
          <a:p>
            <a:endParaRPr lang="en-IN" altLang="en-US" dirty="0">
              <a:solidFill>
                <a:srgbClr val="FF0000"/>
              </a:solidFill>
            </a:endParaRPr>
          </a:p>
          <a:p>
            <a:r>
              <a:rPr lang="en-IN" altLang="en-US" dirty="0">
                <a:solidFill>
                  <a:srgbClr val="FF0000"/>
                </a:solidFill>
              </a:rPr>
              <a:t>Elaborate this for some time, as it establishes the need for understanding</a:t>
            </a:r>
          </a:p>
          <a:p>
            <a:r>
              <a:rPr lang="en-IN" altLang="en-US" dirty="0">
                <a:solidFill>
                  <a:srgbClr val="FF0000"/>
                </a:solidFill>
              </a:rPr>
              <a:t>Q: In relationship, what is important for you to convey to the other, or to receive from the other?</a:t>
            </a:r>
          </a:p>
          <a:p>
            <a:pPr marL="171450" indent="-171450">
              <a:buFontTx/>
              <a:buChar char="-"/>
            </a:pPr>
            <a:r>
              <a:rPr lang="en-IN" altLang="en-US" dirty="0">
                <a:solidFill>
                  <a:srgbClr val="FF0000"/>
                </a:solidFill>
              </a:rPr>
              <a:t>Words</a:t>
            </a:r>
          </a:p>
          <a:p>
            <a:pPr marL="171450" indent="-171450">
              <a:buFontTx/>
              <a:buChar char="-"/>
            </a:pPr>
            <a:r>
              <a:rPr lang="en-IN" altLang="en-US" dirty="0">
                <a:solidFill>
                  <a:srgbClr val="FF0000"/>
                </a:solidFill>
              </a:rPr>
              <a:t>Behaviour</a:t>
            </a:r>
          </a:p>
          <a:p>
            <a:pPr marL="171450" indent="-171450">
              <a:buFontTx/>
              <a:buChar char="-"/>
            </a:pPr>
            <a:r>
              <a:rPr lang="en-IN" altLang="en-US" dirty="0">
                <a:solidFill>
                  <a:srgbClr val="FF0000"/>
                </a:solidFill>
              </a:rPr>
              <a:t>Feeling</a:t>
            </a:r>
          </a:p>
          <a:p>
            <a:pPr marL="0" indent="0">
              <a:buFontTx/>
              <a:buNone/>
            </a:pPr>
            <a:r>
              <a:rPr lang="en-IN" altLang="en-US" dirty="0">
                <a:solidFill>
                  <a:srgbClr val="FF0000"/>
                </a:solidFill>
              </a:rPr>
              <a:t>Ultimately, it is the feeling that is the most significant </a:t>
            </a:r>
            <a:r>
              <a:rPr lang="en-IN" altLang="en-US">
                <a:solidFill>
                  <a:srgbClr val="FF0000"/>
                </a:solidFill>
              </a:rPr>
              <a:t>in relationship with human </a:t>
            </a:r>
            <a:r>
              <a:rPr lang="en-IN" altLang="en-US" dirty="0">
                <a:solidFill>
                  <a:srgbClr val="FF0000"/>
                </a:solidFill>
              </a:rPr>
              <a:t>being</a:t>
            </a:r>
          </a:p>
          <a:p>
            <a:pPr marL="0" indent="0">
              <a:buFontTx/>
              <a:buNone/>
            </a:pPr>
            <a:r>
              <a:rPr lang="en-IN" altLang="en-US" dirty="0">
                <a:solidFill>
                  <a:srgbClr val="FF0000"/>
                </a:solidFill>
              </a:rPr>
              <a:t>If the feeling is naturally acceptable, the other accepts me, then rightly interprets my words also</a:t>
            </a:r>
          </a:p>
          <a:p>
            <a:pPr marL="171450" indent="-171450">
              <a:buFontTx/>
              <a:buChar char="-"/>
            </a:pPr>
            <a:endParaRPr lang="en-IN" altLang="en-US" dirty="0">
              <a:solidFill>
                <a:srgbClr val="FF0000"/>
              </a:solidFill>
            </a:endParaRPr>
          </a:p>
          <a:p>
            <a:pPr marL="171450" indent="-171450">
              <a:buFontTx/>
              <a:buChar char="-"/>
            </a:pPr>
            <a:endParaRPr lang="en-IN" altLang="en-US" dirty="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0A060B2-9392-4F2B-AAE4-701E00BA55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07432CC-DDD3-4887-BA10-0AF0A21FF6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3CB9B17-34EB-4788-BB56-7BD28645D9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0DD77F4-1DEF-4E00-B763-1CCD10E3D7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97A8CC-3D59-44F6-A3C6-FA95BD8FD0E2}"/>
              </a:ext>
            </a:extLst>
          </p:cNvPr>
          <p:cNvSpPr>
            <a:spLocks noGrp="1"/>
          </p:cNvSpPr>
          <p:nvPr>
            <p:ph type="subTitle" idx="1"/>
          </p:nvPr>
        </p:nvSpPr>
        <p:spPr/>
        <p:txBody>
          <a:bodyPr/>
          <a:lstStyle/>
          <a:p>
            <a:endParaRPr lang="en-IN"/>
          </a:p>
        </p:txBody>
      </p:sp>
      <p:sp>
        <p:nvSpPr>
          <p:cNvPr id="9219" name="Title 3">
            <a:extLst>
              <a:ext uri="{FF2B5EF4-FFF2-40B4-BE49-F238E27FC236}">
                <a16:creationId xmlns:a16="http://schemas.microsoft.com/office/drawing/2014/main" id="{BD0116E7-0027-4FB5-BDAA-C0ECAD5BFB74}"/>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dirty="0">
                <a:latin typeface="Arial" panose="020B0604020202020204" pitchFamily="34" charset="0"/>
                <a:ea typeface="Calibri" panose="020F0502020204030204" pitchFamily="34" charset="0"/>
                <a:cs typeface="Mangal" panose="00000400000000000000" pitchFamily="2"/>
              </a:rPr>
              <a:t>Lecture 13</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Harmony in the Family </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 the Basic Unit of Human Interaction</a:t>
            </a:r>
            <a:endParaRPr lang="en-US" altLang="en-US" dirty="0">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132F43E-5C03-4CD2-B79A-98F11C897A7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1. </a:t>
            </a:r>
            <a:r>
              <a:rPr lang="en-GB" altLang="en-US"/>
              <a:t>Relationship is</a:t>
            </a:r>
            <a:endParaRPr lang="en-US" altLang="en-US"/>
          </a:p>
        </p:txBody>
      </p:sp>
      <p:sp>
        <p:nvSpPr>
          <p:cNvPr id="10243" name="Text Placeholder 2">
            <a:extLst>
              <a:ext uri="{FF2B5EF4-FFF2-40B4-BE49-F238E27FC236}">
                <a16:creationId xmlns:a16="http://schemas.microsoft.com/office/drawing/2014/main" id="{B5C515FC-E58F-440C-9583-4315D28D062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We are related to each other – whether we understand it or not</a:t>
            </a:r>
          </a:p>
          <a:p>
            <a:pPr>
              <a:buFont typeface="Symbol" pitchFamily="18" charset="2"/>
              <a:buNone/>
            </a:pPr>
            <a:endParaRPr altLang="en-US"/>
          </a:p>
          <a:p>
            <a:pPr>
              <a:buFont typeface="Symbol" pitchFamily="18" charset="2"/>
              <a:buNone/>
            </a:pPr>
            <a:r>
              <a:rPr altLang="en-US"/>
              <a:t>The relationship is already there, we only need to understand it</a:t>
            </a:r>
          </a:p>
          <a:p>
            <a:pPr>
              <a:buFont typeface="Symbol" pitchFamily="18" charset="2"/>
              <a:buNone/>
            </a:pPr>
            <a:endParaRPr altLang="en-US"/>
          </a:p>
          <a:p>
            <a:pPr>
              <a:buFont typeface="Symbol" pitchFamily="18" charset="2"/>
              <a:buNone/>
            </a:pPr>
            <a:r>
              <a:rPr altLang="en-US"/>
              <a:t>When we understand relationship</a:t>
            </a:r>
            <a:endParaRPr lang="en-GB" altLang="en-US"/>
          </a:p>
          <a:p>
            <a:pPr lvl="2"/>
            <a:r>
              <a:rPr altLang="en-US" sz="2200"/>
              <a:t>We are able to see that relationship is there</a:t>
            </a:r>
            <a:endParaRPr lang="en-GB" altLang="en-US" sz="2200"/>
          </a:p>
          <a:p>
            <a:pPr lvl="2"/>
            <a:r>
              <a:rPr altLang="en-US" sz="2200"/>
              <a:t>We are able to accept the relationship and</a:t>
            </a:r>
            <a:endParaRPr lang="en-GB" altLang="en-US" sz="2200"/>
          </a:p>
          <a:p>
            <a:pPr lvl="2"/>
            <a:r>
              <a:rPr altLang="en-US" sz="2200"/>
              <a:t>think in terms of fulfilling the relationship</a:t>
            </a:r>
          </a:p>
          <a:p>
            <a:pPr>
              <a:buFont typeface="Symbol" pitchFamily="18" charset="2"/>
              <a:buNone/>
            </a:pPr>
            <a:endParaRPr altLang="en-US"/>
          </a:p>
          <a:p>
            <a:pPr>
              <a:buFont typeface="Symbol" pitchFamily="18" charset="2"/>
              <a:buNone/>
            </a:pPr>
            <a:r>
              <a:rPr altLang="en-US">
                <a:solidFill>
                  <a:srgbClr val="FF0000"/>
                </a:solidFill>
              </a:rPr>
              <a:t>When we don’t understand it, the relationship is still there but:</a:t>
            </a:r>
            <a:endParaRPr altLang="en-US"/>
          </a:p>
          <a:p>
            <a:pPr lvl="2"/>
            <a:r>
              <a:rPr altLang="en-US" sz="2200">
                <a:solidFill>
                  <a:srgbClr val="FF0000"/>
                </a:solidFill>
              </a:rPr>
              <a:t>We are not able to see the relationship</a:t>
            </a:r>
            <a:endParaRPr altLang="en-US" sz="2200"/>
          </a:p>
          <a:p>
            <a:pPr lvl="2"/>
            <a:r>
              <a:rPr altLang="en-US" sz="2200">
                <a:solidFill>
                  <a:srgbClr val="FF0000"/>
                </a:solidFill>
              </a:rPr>
              <a:t>We are not able to accept the relationship and therefore</a:t>
            </a:r>
            <a:endParaRPr altLang="en-US" sz="2200"/>
          </a:p>
          <a:p>
            <a:pPr lvl="2"/>
            <a:r>
              <a:rPr altLang="en-US" sz="2200">
                <a:solidFill>
                  <a:srgbClr val="FF0000"/>
                </a:solidFill>
              </a:rPr>
              <a:t>We are not able to fulfill the relationship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9E859F-E20E-40FF-B24E-3B32EE6282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1. </a:t>
            </a:r>
            <a:r>
              <a:rPr lang="en-GB" altLang="en-US"/>
              <a:t>Relationship is – between one self (I</a:t>
            </a:r>
            <a:r>
              <a:rPr lang="en-GB" altLang="en-US" baseline="-25000"/>
              <a:t>1</a:t>
            </a:r>
            <a:r>
              <a:rPr lang="en-GB" altLang="en-US"/>
              <a:t>) and other self (I</a:t>
            </a:r>
            <a:r>
              <a:rPr lang="en-GB" altLang="en-US" baseline="-25000"/>
              <a:t>2</a:t>
            </a:r>
            <a:r>
              <a:rPr lang="en-GB" altLang="en-US"/>
              <a:t>)</a:t>
            </a:r>
            <a:endParaRPr lang="en-US" altLang="en-US"/>
          </a:p>
        </p:txBody>
      </p:sp>
      <p:sp>
        <p:nvSpPr>
          <p:cNvPr id="9219" name="Text Placeholder 2">
            <a:extLst>
              <a:ext uri="{FF2B5EF4-FFF2-40B4-BE49-F238E27FC236}">
                <a16:creationId xmlns:a16="http://schemas.microsoft.com/office/drawing/2014/main" id="{2CBD2197-13E4-4D40-B505-3801887E160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Of course the relationship is between one human being and another human being</a:t>
            </a:r>
          </a:p>
          <a:p>
            <a:pPr>
              <a:buFont typeface="Symbol" pitchFamily="18" charset="2"/>
              <a:buNone/>
            </a:pPr>
            <a:endParaRPr altLang="en-US"/>
          </a:p>
          <a:p>
            <a:pPr>
              <a:buFont typeface="Symbol" pitchFamily="18" charset="2"/>
              <a:buNone/>
            </a:pPr>
            <a:r>
              <a:rPr altLang="en-US"/>
              <a:t>Now if you look at the human being, </a:t>
            </a:r>
          </a:p>
          <a:p>
            <a:pPr lvl="1">
              <a:buFont typeface="Symbol" panose="05050102010706020507" pitchFamily="18" charset="2"/>
              <a:buNone/>
            </a:pPr>
            <a:r>
              <a:rPr altLang="en-US"/>
              <a:t>who is recognising the relationship – the self or the body?</a:t>
            </a:r>
          </a:p>
          <a:p>
            <a:pPr lvl="1">
              <a:buFont typeface="Symbol" panose="05050102010706020507" pitchFamily="18" charset="2"/>
              <a:buNone/>
            </a:pPr>
            <a:r>
              <a:rPr altLang="en-US"/>
              <a:t>who is having feelings in the relationship – the self or the body?</a:t>
            </a:r>
          </a:p>
          <a:p>
            <a:pPr>
              <a:buFont typeface="Symbol" pitchFamily="18" charset="2"/>
              <a:buNone/>
            </a:pPr>
            <a:endParaRPr altLang="en-US"/>
          </a:p>
          <a:p>
            <a:pPr>
              <a:buFont typeface="Symbol" pitchFamily="18" charset="2"/>
              <a:buNone/>
            </a:pPr>
            <a:r>
              <a:rPr altLang="en-US"/>
              <a:t>The Self is playing a central role in recognising the relationship</a:t>
            </a:r>
            <a:r>
              <a:rPr lang="en-IN" altLang="en-US"/>
              <a:t>… and fulfilling the relationship</a:t>
            </a:r>
            <a:endParaRPr altLang="en-US"/>
          </a:p>
          <a:p>
            <a:pPr>
              <a:buFont typeface="Symbol" pitchFamily="18" charset="2"/>
              <a:buNone/>
            </a:pPr>
            <a:endParaRPr altLang="en-US"/>
          </a:p>
          <a:p>
            <a:pPr>
              <a:buFont typeface="Symbol" pitchFamily="18" charset="2"/>
              <a:buNone/>
            </a:pPr>
            <a:r>
              <a:rPr altLang="en-US"/>
              <a:t>So, in that sense, </a:t>
            </a:r>
          </a:p>
          <a:p>
            <a:pPr lvl="1">
              <a:buFont typeface="Symbol" panose="05050102010706020507" pitchFamily="18" charset="2"/>
              <a:buNone/>
            </a:pPr>
            <a:r>
              <a:rPr altLang="en-US" b="1"/>
              <a:t>Relationship is between one self (I</a:t>
            </a:r>
            <a:r>
              <a:rPr altLang="en-US" b="1" baseline="-25000"/>
              <a:t>1</a:t>
            </a:r>
            <a:r>
              <a:rPr altLang="en-US" b="1"/>
              <a:t>) and other self (I</a:t>
            </a:r>
            <a:r>
              <a:rPr altLang="en-US" b="1" baseline="-25000"/>
              <a:t>2</a:t>
            </a:r>
            <a:r>
              <a:rPr altLang="en-US" b="1"/>
              <a:t>)</a:t>
            </a:r>
          </a:p>
          <a:p>
            <a:pPr lvl="1">
              <a:buFont typeface="Symbol" panose="05050102010706020507" pitchFamily="18" charset="2"/>
              <a:buNone/>
            </a:pPr>
            <a:r>
              <a:rPr altLang="en-US" b="1"/>
              <a:t>The body is used as an instrument in expressing </a:t>
            </a:r>
            <a:r>
              <a:rPr lang="en-IN" altLang="en-US" b="1"/>
              <a:t>–</a:t>
            </a:r>
            <a:r>
              <a:rPr altLang="en-US" b="1"/>
              <a:t> as an when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6211249-F76F-463C-98EC-9EE08A0C9AF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1028" name="Text Placeholder 2">
            <a:extLst>
              <a:ext uri="{FF2B5EF4-FFF2-40B4-BE49-F238E27FC236}">
                <a16:creationId xmlns:a16="http://schemas.microsoft.com/office/drawing/2014/main" id="{6F435140-A87A-408D-9F9D-D8B1FF02D95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Relationship is – between one self (I</a:t>
            </a:r>
            <a:r>
              <a:rPr lang="en-GB" altLang="en-US" baseline="-25000"/>
              <a:t>1</a:t>
            </a:r>
            <a:r>
              <a:rPr lang="en-GB" altLang="en-US"/>
              <a:t>) and another self (I</a:t>
            </a:r>
            <a:r>
              <a:rPr lang="en-GB" altLang="en-US" baseline="-25000"/>
              <a:t>2</a:t>
            </a:r>
            <a:r>
              <a:rPr lang="en-GB" altLang="en-US"/>
              <a:t>)</a:t>
            </a:r>
          </a:p>
          <a:p>
            <a:pPr marL="457200" indent="-457200">
              <a:buFont typeface="Calibri" panose="020F0502020204030204" pitchFamily="34" charset="0"/>
              <a:buAutoNum type="arabicPeriod"/>
            </a:pPr>
            <a:r>
              <a:rPr lang="en-GB" altLang="en-US" b="1"/>
              <a:t>There are feelings in relationship – in one self (I</a:t>
            </a:r>
            <a:r>
              <a:rPr lang="en-GB" altLang="en-US" b="1" baseline="-25000"/>
              <a:t>1</a:t>
            </a:r>
            <a:r>
              <a:rPr lang="en-GB" altLang="en-US" b="1"/>
              <a:t>) for the other self (I</a:t>
            </a:r>
            <a:r>
              <a:rPr lang="en-GB" altLang="en-US" b="1" baseline="-25000"/>
              <a:t>2</a:t>
            </a:r>
            <a:r>
              <a:rPr lang="en-GB" altLang="en-US" b="1"/>
              <a:t>)</a:t>
            </a:r>
          </a:p>
          <a:p>
            <a:pPr marL="457200" indent="-457200">
              <a:buFont typeface="Calibri" panose="020F0502020204030204" pitchFamily="34" charset="0"/>
              <a:buAutoNum type="arabicPeriod"/>
            </a:pPr>
            <a:r>
              <a:rPr lang="en-GB" altLang="en-US"/>
              <a:t>These feelings can be recognized – they are definite (9 Feelings)</a:t>
            </a:r>
          </a:p>
          <a:p>
            <a:pPr marL="457200" indent="-457200">
              <a:buFont typeface="Calibri" panose="020F0502020204030204" pitchFamily="34" charset="0"/>
              <a:buAutoNum type="arabicPeriod"/>
            </a:pPr>
            <a:r>
              <a:rPr lang="en-GB" altLang="en-US"/>
              <a:t>Their fulfilment, evaluation leads to mutual happiness</a:t>
            </a:r>
          </a:p>
          <a:p>
            <a:pPr marL="457200" indent="-457200">
              <a:buFont typeface="Symbol" pitchFamily="18" charset="2"/>
              <a:buNone/>
            </a:pPr>
            <a:endParaRPr altLang="en-US"/>
          </a:p>
          <a:p>
            <a:pPr marL="457200" indent="-457200">
              <a:buFont typeface="Symbol" pitchFamily="18" charset="2"/>
              <a:buNone/>
            </a:pPr>
            <a:r>
              <a:rPr altLang="en-US"/>
              <a:t>Feelings in relationship:</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p:txBody>
      </p:sp>
      <p:grpSp>
        <p:nvGrpSpPr>
          <p:cNvPr id="2" name="Group 6">
            <a:extLst>
              <a:ext uri="{FF2B5EF4-FFF2-40B4-BE49-F238E27FC236}">
                <a16:creationId xmlns:a16="http://schemas.microsoft.com/office/drawing/2014/main" id="{82D5F23A-CEF0-4C20-82FD-8CA05FADEBD7}"/>
              </a:ext>
            </a:extLst>
          </p:cNvPr>
          <p:cNvGrpSpPr>
            <a:grpSpLocks/>
          </p:cNvGrpSpPr>
          <p:nvPr/>
        </p:nvGrpSpPr>
        <p:grpSpPr bwMode="auto">
          <a:xfrm>
            <a:off x="1981200" y="3505200"/>
            <a:ext cx="7210425" cy="2138363"/>
            <a:chOff x="381000" y="3195232"/>
            <a:chExt cx="7210647" cy="2138768"/>
          </a:xfrm>
        </p:grpSpPr>
        <p:sp>
          <p:nvSpPr>
            <p:cNvPr id="23557" name="Content Placeholder 4">
              <a:extLst>
                <a:ext uri="{FF2B5EF4-FFF2-40B4-BE49-F238E27FC236}">
                  <a16:creationId xmlns:a16="http://schemas.microsoft.com/office/drawing/2014/main" id="{960C29C8-C3AA-40D4-A1DB-4688BA0DF552}"/>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latin typeface="Kruti Dev 010" pitchFamily="2" charset="0"/>
                </a:rPr>
                <a:t>1- </a:t>
              </a:r>
              <a:r>
                <a:rPr lang="en-GB" altLang="en-US" sz="2000">
                  <a:cs typeface="Arial" panose="020B0604020202020204" pitchFamily="34" charset="0"/>
                </a:rPr>
                <a:t>Trust </a:t>
              </a:r>
              <a:r>
                <a:rPr lang="en-US" altLang="en-US" sz="2400">
                  <a:solidFill>
                    <a:srgbClr val="1E00AA"/>
                  </a:solidFill>
                  <a:latin typeface="Kruti Dev 010" pitchFamily="2" charset="0"/>
                </a:rPr>
                <a:t>fo”okl</a:t>
              </a:r>
              <a:r>
                <a:rPr lang="en-US" altLang="en-US" sz="2400">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latin typeface="Kruti Dev 010" pitchFamily="2" charset="0"/>
                </a:rPr>
                <a:t>2- </a:t>
              </a:r>
              <a:r>
                <a:rPr lang="en-GB" altLang="en-US" sz="2000">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latin typeface="Kruti Dev 010" pitchFamily="2" charset="0"/>
                </a:rPr>
                <a:t>3- </a:t>
              </a:r>
              <a:r>
                <a:rPr lang="en-GB" altLang="en-US" sz="2000">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4- </a:t>
              </a:r>
              <a:r>
                <a:rPr lang="en-GB" altLang="en-US" sz="2000">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5-</a:t>
              </a:r>
              <a:r>
                <a:rPr lang="en-US" altLang="en-US" sz="2000">
                  <a:latin typeface="Kruti Dev 010" pitchFamily="2" charset="0"/>
                </a:rPr>
                <a:t> </a:t>
              </a:r>
              <a:r>
                <a:rPr lang="en-GB" altLang="en-US" sz="2000">
                  <a:cs typeface="Arial" panose="020B0604020202020204" pitchFamily="34" charset="0"/>
                </a:rPr>
                <a:t>Guidance</a:t>
              </a:r>
              <a:r>
                <a:rPr lang="en-GB" altLang="en-US" sz="2000" i="1">
                  <a:cs typeface="Arial" panose="020B0604020202020204" pitchFamily="34" charset="0"/>
                </a:rPr>
                <a:t> </a:t>
              </a:r>
              <a:r>
                <a:rPr lang="en-US" altLang="en-US" sz="2400">
                  <a:solidFill>
                    <a:srgbClr val="1E00AA"/>
                  </a:solidFill>
                  <a:latin typeface="Kruti Dev 010" pitchFamily="2" charset="0"/>
                </a:rPr>
                <a:t>okRlY;</a:t>
              </a:r>
            </a:p>
          </p:txBody>
        </p:sp>
        <p:sp>
          <p:nvSpPr>
            <p:cNvPr id="23558" name="Content Placeholder 5">
              <a:extLst>
                <a:ext uri="{FF2B5EF4-FFF2-40B4-BE49-F238E27FC236}">
                  <a16:creationId xmlns:a16="http://schemas.microsoft.com/office/drawing/2014/main" id="{9AE9395E-FB16-4F02-8226-08A652C84863}"/>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latin typeface="Kruti Dev 010" pitchFamily="2" charset="0"/>
                </a:rPr>
                <a:t>6- </a:t>
              </a:r>
              <a:r>
                <a:rPr lang="en-GB" altLang="en-US" sz="2000">
                  <a:cs typeface="Arial" panose="020B0604020202020204" pitchFamily="34" charset="0"/>
                </a:rPr>
                <a:t>Reverence</a:t>
              </a:r>
              <a:r>
                <a:rPr lang="en-GB" altLang="en-US" sz="2400" i="1">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7-</a:t>
              </a:r>
              <a:r>
                <a:rPr lang="en-US" altLang="en-US" sz="2000">
                  <a:latin typeface="Kruti Dev 010" pitchFamily="2" charset="0"/>
                </a:rPr>
                <a:t> </a:t>
              </a:r>
              <a:r>
                <a:rPr lang="en-GB" altLang="en-US" sz="2000">
                  <a:cs typeface="Arial" panose="020B0604020202020204" pitchFamily="34" charset="0"/>
                </a:rPr>
                <a:t>Glory</a:t>
              </a:r>
              <a:r>
                <a:rPr lang="en-GB" altLang="en-US" sz="2000" i="1">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8-</a:t>
              </a:r>
              <a:r>
                <a:rPr lang="en-US" altLang="en-US" sz="2000">
                  <a:latin typeface="Kruti Dev 010" pitchFamily="2" charset="0"/>
                </a:rPr>
                <a:t> </a:t>
              </a:r>
              <a:r>
                <a:rPr lang="en-GB" altLang="en-US" sz="2000">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9-</a:t>
              </a:r>
              <a:r>
                <a:rPr lang="en-US" altLang="en-US" sz="2000">
                  <a:latin typeface="Kruti Dev 010" pitchFamily="2" charset="0"/>
                </a:rPr>
                <a:t> </a:t>
              </a:r>
              <a:r>
                <a:rPr lang="en-GB" altLang="en-US" sz="2000">
                  <a:cs typeface="Arial" panose="020B0604020202020204" pitchFamily="34" charset="0"/>
                </a:rPr>
                <a:t>Love </a:t>
              </a:r>
              <a:r>
                <a:rPr lang="en-US" altLang="en-US" sz="2400">
                  <a:solidFill>
                    <a:srgbClr val="1E00AA"/>
                  </a:solidFill>
                  <a:latin typeface="Kruti Dev 010" pitchFamily="2" charset="0"/>
                </a:rPr>
                <a:t>izse</a:t>
              </a:r>
              <a:r>
                <a:rPr lang="en-US" altLang="en-US" sz="2400">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23ABD3E-6079-473F-912E-E3C9F2F551A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GB" altLang="en-US"/>
              <a:t>2. There are Feelings in Relationship – in one Self (I</a:t>
            </a:r>
            <a:r>
              <a:rPr lang="en-GB" altLang="en-US" baseline="-25000"/>
              <a:t>1</a:t>
            </a:r>
            <a:r>
              <a:rPr lang="en-GB" altLang="en-US"/>
              <a:t>) for the other Self (I</a:t>
            </a:r>
            <a:r>
              <a:rPr lang="en-GB" altLang="en-US" baseline="-25000"/>
              <a:t>2</a:t>
            </a:r>
            <a:r>
              <a:rPr lang="en-GB" altLang="en-US"/>
              <a:t>)</a:t>
            </a:r>
          </a:p>
        </p:txBody>
      </p:sp>
      <p:sp>
        <p:nvSpPr>
          <p:cNvPr id="16387" name="Text Placeholder 2">
            <a:extLst>
              <a:ext uri="{FF2B5EF4-FFF2-40B4-BE49-F238E27FC236}">
                <a16:creationId xmlns:a16="http://schemas.microsoft.com/office/drawing/2014/main" id="{36DCE76A-E062-45DC-ADD8-34AA3E3802F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Feelings are fundamental to relationship</a:t>
            </a:r>
          </a:p>
          <a:p>
            <a:pPr>
              <a:buFont typeface="Symbol" pitchFamily="18" charset="2"/>
              <a:buNone/>
            </a:pPr>
            <a:r>
              <a:rPr altLang="en-US"/>
              <a:t>Feelings play a central role in relationship</a:t>
            </a:r>
          </a:p>
          <a:p>
            <a:pPr>
              <a:buFont typeface="Symbol" pitchFamily="18" charset="2"/>
              <a:buNone/>
            </a:pPr>
            <a:r>
              <a:rPr altLang="en-US"/>
              <a:t>							Check if feelings are of significance in relationship</a:t>
            </a:r>
          </a:p>
          <a:p>
            <a:pPr>
              <a:buFont typeface="Symbol" pitchFamily="18" charset="2"/>
              <a:buNone/>
            </a:pPr>
            <a:r>
              <a:rPr altLang="en-US"/>
              <a:t>These feelings are in the Self (not in the Body)</a:t>
            </a:r>
          </a:p>
          <a:p>
            <a:pPr>
              <a:buFont typeface="Symbol" pitchFamily="18" charset="2"/>
              <a:buNone/>
            </a:pPr>
            <a:r>
              <a:rPr altLang="en-US"/>
              <a:t>							Check if feelings are in the self or body?</a:t>
            </a:r>
          </a:p>
          <a:p>
            <a:pPr>
              <a:buFont typeface="Symbol" pitchFamily="18" charset="2"/>
              <a:buNone/>
            </a:pPr>
            <a:r>
              <a:rPr altLang="en-US"/>
              <a:t>We can understand these feelings only when we understand the Self</a:t>
            </a:r>
          </a:p>
          <a:p>
            <a:pPr>
              <a:buFont typeface="Symbol" pitchFamily="18" charset="2"/>
              <a:buNone/>
            </a:pPr>
            <a:endParaRPr altLang="en-US"/>
          </a:p>
          <a:p>
            <a:pPr>
              <a:buFont typeface="Symbol" pitchFamily="18" charset="2"/>
              <a:buNone/>
            </a:pPr>
            <a:r>
              <a:rPr altLang="en-US">
                <a:solidFill>
                  <a:srgbClr val="FF0000"/>
                </a:solidFill>
              </a:rPr>
              <a:t>If we do not understand the Self, we do not understand the feelings</a:t>
            </a:r>
            <a:r>
              <a:rPr lang="en-IN" altLang="en-US">
                <a:solidFill>
                  <a:srgbClr val="FF0000"/>
                </a:solidFill>
              </a:rPr>
              <a:t>… nor the </a:t>
            </a:r>
            <a:r>
              <a:rPr altLang="en-US">
                <a:solidFill>
                  <a:srgbClr val="FF0000"/>
                </a:solidFill>
              </a:rPr>
              <a:t>relationship</a:t>
            </a:r>
          </a:p>
          <a:p>
            <a:pPr>
              <a:buFont typeface="Symbol" pitchFamily="18" charset="2"/>
              <a:buNone/>
            </a:pPr>
            <a:r>
              <a:rPr altLang="en-US">
                <a:solidFill>
                  <a:srgbClr val="FF0000"/>
                </a:solidFill>
              </a:rPr>
              <a:t>And when we do not understand relationship, we are unable to fulfil the relationship</a:t>
            </a:r>
          </a:p>
          <a:p>
            <a:pPr>
              <a:buFont typeface="Symbol" pitchFamily="18" charset="2"/>
              <a:buNone/>
            </a:pPr>
            <a:endParaRPr altLang="en-US">
              <a:solidFill>
                <a:srgbClr val="FF0000"/>
              </a:solidFill>
            </a:endParaRPr>
          </a:p>
          <a:p>
            <a:pPr>
              <a:buFont typeface="Symbol" pitchFamily="18" charset="2"/>
              <a:buNone/>
            </a:pPr>
            <a:r>
              <a:rPr altLang="en-US">
                <a:solidFill>
                  <a:srgbClr val="FF0000"/>
                </a:solidFill>
              </a:rPr>
              <a:t>The major crisis we are facing in relationship today is because of the failure to understand the Self</a:t>
            </a:r>
            <a:r>
              <a:rPr lang="en-IN" altLang="en-US">
                <a:solidFill>
                  <a:srgbClr val="FF0000"/>
                </a:solidFill>
              </a:rPr>
              <a:t>… and the feelings in the Self</a:t>
            </a:r>
            <a:endParaRPr altLang="en-US">
              <a:solidFill>
                <a:srgbClr val="FF0000"/>
              </a:solidFill>
            </a:endParaRPr>
          </a:p>
          <a:p>
            <a:pPr>
              <a:buFont typeface="Symbol" pitchFamily="18" charset="2"/>
              <a:buNone/>
            </a:pPr>
            <a:r>
              <a:rPr altLang="en-US">
                <a:solidFill>
                  <a:srgbClr val="FF0000"/>
                </a:solidFill>
              </a:rPr>
              <a:t>We are trying to assume relationship on the basis of Body and trying to fulfill relationship on the basis of Body; and it does not work, inspite of all good intentions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07EBD22-C835-46D4-B34A-AE7C235136C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endParaRPr lang="en-IN" altLang="en-US"/>
          </a:p>
        </p:txBody>
      </p:sp>
      <p:sp>
        <p:nvSpPr>
          <p:cNvPr id="25603" name="Text Placeholder 2">
            <a:extLst>
              <a:ext uri="{FF2B5EF4-FFF2-40B4-BE49-F238E27FC236}">
                <a16:creationId xmlns:a16="http://schemas.microsoft.com/office/drawing/2014/main" id="{DCCD691C-22C1-4F57-AD3F-45E206F18C1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For fulfilling relationship in the family, what do you think of –</a:t>
            </a:r>
          </a:p>
          <a:p>
            <a:pPr marL="0" indent="0">
              <a:buFont typeface="Symbol" pitchFamily="18" charset="2"/>
              <a:buNone/>
            </a:pPr>
            <a:r>
              <a:rPr altLang="en-US"/>
              <a:t>	physical facility (good food, gifts…) or</a:t>
            </a:r>
          </a:p>
          <a:p>
            <a:pPr marL="0" indent="0">
              <a:buFont typeface="Symbol" pitchFamily="18" charset="2"/>
              <a:buNone/>
            </a:pPr>
            <a:r>
              <a:rPr altLang="en-US"/>
              <a:t>	feelings (expressing your feelings like trust, respect…)</a:t>
            </a:r>
            <a:endParaRPr lang="en-I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F88C8E9-563C-4A9C-B37F-ABC8518D49D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a:t>
            </a:r>
            <a:r>
              <a:rPr lang="en-GB" altLang="en-US"/>
              <a:t>These feelings can be recognized – they are definite (9 Feelings)</a:t>
            </a:r>
            <a:endParaRPr lang="en-US" altLang="en-US"/>
          </a:p>
        </p:txBody>
      </p:sp>
      <p:sp>
        <p:nvSpPr>
          <p:cNvPr id="20483" name="Text Placeholder 2">
            <a:extLst>
              <a:ext uri="{FF2B5EF4-FFF2-40B4-BE49-F238E27FC236}">
                <a16:creationId xmlns:a16="http://schemas.microsoft.com/office/drawing/2014/main" id="{E7114151-F418-4AA7-9F70-28ABBD62437C}"/>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We can </a:t>
            </a:r>
            <a:r>
              <a:rPr altLang="en-US" err="1"/>
              <a:t>recognise</a:t>
            </a:r>
            <a:r>
              <a:rPr altLang="en-US"/>
              <a:t> the</a:t>
            </a:r>
            <a:r>
              <a:rPr lang="en-IN" altLang="en-US"/>
              <a:t>m</a:t>
            </a:r>
            <a:r>
              <a:rPr altLang="en-US"/>
              <a:t>, investigate them and understand that they are naturally acceptable to us in relationship with the other human being</a:t>
            </a:r>
          </a:p>
          <a:p>
            <a:pPr>
              <a:buFont typeface="Symbol" pitchFamily="18" charset="2"/>
              <a:buNone/>
              <a:defRPr/>
            </a:pPr>
            <a:endParaRPr altLang="en-US"/>
          </a:p>
          <a:p>
            <a:pPr>
              <a:buFont typeface="Symbol" pitchFamily="18" charset="2"/>
              <a:buNone/>
              <a:defRPr/>
            </a:pPr>
            <a:r>
              <a:rPr altLang="en-US"/>
              <a:t>These are the 9 feelings</a:t>
            </a:r>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r>
              <a:t>Are these feelings naturally acceptable to you?</a:t>
            </a:r>
          </a:p>
          <a:p>
            <a:pPr>
              <a:buFont typeface="Symbol" pitchFamily="18" charset="2"/>
              <a:buNone/>
              <a:defRPr/>
            </a:pPr>
            <a:r>
              <a:t>Are these feelings naturally acceptable to the other? … to everyone?</a:t>
            </a:r>
          </a:p>
        </p:txBody>
      </p:sp>
      <p:grpSp>
        <p:nvGrpSpPr>
          <p:cNvPr id="26628" name="Group 6">
            <a:extLst>
              <a:ext uri="{FF2B5EF4-FFF2-40B4-BE49-F238E27FC236}">
                <a16:creationId xmlns:a16="http://schemas.microsoft.com/office/drawing/2014/main" id="{E9EC1806-577A-4E1B-A94B-441A84FA1B16}"/>
              </a:ext>
            </a:extLst>
          </p:cNvPr>
          <p:cNvGrpSpPr>
            <a:grpSpLocks/>
          </p:cNvGrpSpPr>
          <p:nvPr/>
        </p:nvGrpSpPr>
        <p:grpSpPr bwMode="auto">
          <a:xfrm>
            <a:off x="1905000" y="2360613"/>
            <a:ext cx="7210425" cy="2136775"/>
            <a:chOff x="381000" y="3195232"/>
            <a:chExt cx="7210647" cy="2138768"/>
          </a:xfrm>
        </p:grpSpPr>
        <p:sp>
          <p:nvSpPr>
            <p:cNvPr id="26629" name="Content Placeholder 4">
              <a:extLst>
                <a:ext uri="{FF2B5EF4-FFF2-40B4-BE49-F238E27FC236}">
                  <a16:creationId xmlns:a16="http://schemas.microsoft.com/office/drawing/2014/main" id="{BA61FCD7-9FB5-4FED-8AB0-6CA2B311D109}"/>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latin typeface="Kruti Dev 010" pitchFamily="2" charset="0"/>
                </a:rPr>
                <a:t>1- </a:t>
              </a:r>
              <a:r>
                <a:rPr lang="en-GB" altLang="en-US" sz="2000">
                  <a:cs typeface="Arial" panose="020B0604020202020204" pitchFamily="34" charset="0"/>
                </a:rPr>
                <a:t>Trust </a:t>
              </a:r>
              <a:r>
                <a:rPr lang="en-US" altLang="en-US" sz="2400">
                  <a:solidFill>
                    <a:srgbClr val="1E00AA"/>
                  </a:solidFill>
                  <a:latin typeface="Kruti Dev 010" pitchFamily="2" charset="0"/>
                </a:rPr>
                <a:t>fo”okl</a:t>
              </a:r>
              <a:r>
                <a:rPr lang="en-US" altLang="en-US" sz="2400">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latin typeface="Kruti Dev 010" pitchFamily="2" charset="0"/>
                </a:rPr>
                <a:t>2- </a:t>
              </a:r>
              <a:r>
                <a:rPr lang="en-GB" altLang="en-US" sz="2000">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latin typeface="Kruti Dev 010" pitchFamily="2" charset="0"/>
                </a:rPr>
                <a:t>3- </a:t>
              </a:r>
              <a:r>
                <a:rPr lang="en-GB" altLang="en-US" sz="2000">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4- </a:t>
              </a:r>
              <a:r>
                <a:rPr lang="en-GB" altLang="en-US" sz="2000">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5-</a:t>
              </a:r>
              <a:r>
                <a:rPr lang="en-US" altLang="en-US" sz="2000">
                  <a:latin typeface="Kruti Dev 010" pitchFamily="2" charset="0"/>
                </a:rPr>
                <a:t> </a:t>
              </a:r>
              <a:r>
                <a:rPr lang="en-GB" altLang="en-US" sz="2000">
                  <a:cs typeface="Arial" panose="020B0604020202020204" pitchFamily="34" charset="0"/>
                </a:rPr>
                <a:t>Guidance</a:t>
              </a:r>
              <a:r>
                <a:rPr lang="en-GB" altLang="en-US" sz="2000" i="1">
                  <a:cs typeface="Arial" panose="020B0604020202020204" pitchFamily="34" charset="0"/>
                </a:rPr>
                <a:t> </a:t>
              </a:r>
              <a:r>
                <a:rPr lang="en-US" altLang="en-US" sz="2400">
                  <a:solidFill>
                    <a:srgbClr val="1E00AA"/>
                  </a:solidFill>
                  <a:latin typeface="Kruti Dev 010" pitchFamily="2" charset="0"/>
                </a:rPr>
                <a:t>okRlY;</a:t>
              </a:r>
            </a:p>
          </p:txBody>
        </p:sp>
        <p:sp>
          <p:nvSpPr>
            <p:cNvPr id="26630" name="Content Placeholder 5">
              <a:extLst>
                <a:ext uri="{FF2B5EF4-FFF2-40B4-BE49-F238E27FC236}">
                  <a16:creationId xmlns:a16="http://schemas.microsoft.com/office/drawing/2014/main" id="{2CFD6F46-B58D-4FBA-9928-D2A918A2B37C}"/>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latin typeface="Kruti Dev 010" pitchFamily="2" charset="0"/>
                </a:rPr>
                <a:t>6- </a:t>
              </a:r>
              <a:r>
                <a:rPr lang="en-GB" altLang="en-US" sz="2000">
                  <a:cs typeface="Arial" panose="020B0604020202020204" pitchFamily="34" charset="0"/>
                </a:rPr>
                <a:t>Reverence</a:t>
              </a:r>
              <a:r>
                <a:rPr lang="en-GB" altLang="en-US" sz="2400" i="1">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7-</a:t>
              </a:r>
              <a:r>
                <a:rPr lang="en-US" altLang="en-US" sz="2000">
                  <a:latin typeface="Kruti Dev 010" pitchFamily="2" charset="0"/>
                </a:rPr>
                <a:t> </a:t>
              </a:r>
              <a:r>
                <a:rPr lang="en-GB" altLang="en-US" sz="2000">
                  <a:cs typeface="Arial" panose="020B0604020202020204" pitchFamily="34" charset="0"/>
                </a:rPr>
                <a:t>Glory</a:t>
              </a:r>
              <a:r>
                <a:rPr lang="en-GB" altLang="en-US" sz="2000" i="1">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8-</a:t>
              </a:r>
              <a:r>
                <a:rPr lang="en-US" altLang="en-US" sz="2000">
                  <a:latin typeface="Kruti Dev 010" pitchFamily="2" charset="0"/>
                </a:rPr>
                <a:t> </a:t>
              </a:r>
              <a:r>
                <a:rPr lang="en-GB" altLang="en-US" sz="2000">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9-</a:t>
              </a:r>
              <a:r>
                <a:rPr lang="en-US" altLang="en-US" sz="2000">
                  <a:latin typeface="Kruti Dev 010" pitchFamily="2" charset="0"/>
                </a:rPr>
                <a:t> </a:t>
              </a:r>
              <a:r>
                <a:rPr lang="en-GB" altLang="en-US" sz="2000">
                  <a:cs typeface="Arial" panose="020B0604020202020204" pitchFamily="34" charset="0"/>
                </a:rPr>
                <a:t>Love </a:t>
              </a:r>
              <a:r>
                <a:rPr lang="en-US" altLang="en-US" sz="2400">
                  <a:solidFill>
                    <a:srgbClr val="1E00AA"/>
                  </a:solidFill>
                  <a:latin typeface="Kruti Dev 010" pitchFamily="2" charset="0"/>
                </a:rPr>
                <a:t>izse</a:t>
              </a:r>
              <a:r>
                <a:rPr lang="en-US" altLang="en-US" sz="2400">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8B54D2D-4027-40DB-BE88-E563EC633E0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a:t>
            </a:r>
            <a:r>
              <a:rPr lang="en-GB" altLang="en-US"/>
              <a:t>These feelings can be recognized – they are definite (9 Feelings)</a:t>
            </a:r>
            <a:endParaRPr lang="en-US" altLang="en-US"/>
          </a:p>
        </p:txBody>
      </p:sp>
      <p:sp>
        <p:nvSpPr>
          <p:cNvPr id="24579" name="Text Placeholder 2">
            <a:extLst>
              <a:ext uri="{FF2B5EF4-FFF2-40B4-BE49-F238E27FC236}">
                <a16:creationId xmlns:a16="http://schemas.microsoft.com/office/drawing/2014/main" id="{3F27440B-704B-4C1F-B21D-1421883148EE}"/>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457200" indent="-457200">
              <a:buFont typeface="Symbol" pitchFamily="18" charset="2"/>
              <a:buNone/>
              <a:defRPr/>
            </a:pPr>
            <a:r>
              <a:rPr altLang="en-US"/>
              <a:t>Each of us can investigate if these feelings are naturally acceptable to us or not</a:t>
            </a:r>
          </a:p>
          <a:p>
            <a:pPr marL="457200" indent="-457200">
              <a:buFont typeface="Symbol" pitchFamily="18" charset="2"/>
              <a:buNone/>
              <a:defRPr/>
            </a:pPr>
            <a:endParaRPr altLang="en-US"/>
          </a:p>
          <a:p>
            <a:pPr marL="457200" indent="-457200">
              <a:buFont typeface="Symbol" pitchFamily="18" charset="2"/>
              <a:buNone/>
              <a:defRPr/>
            </a:pPr>
            <a:r>
              <a:rPr altLang="en-US"/>
              <a:t>What is naturally acceptable to you?</a:t>
            </a:r>
          </a:p>
          <a:p>
            <a:pPr marL="685800" lvl="1" indent="-457200">
              <a:buFont typeface="Wingdings" pitchFamily="2" charset="2"/>
              <a:buNone/>
              <a:defRPr/>
            </a:pPr>
            <a:r>
              <a:rPr altLang="en-US"/>
              <a:t>Feeling of 	trust 		or mistrust</a:t>
            </a:r>
            <a:r>
              <a:rPr lang="hi-IN" altLang="en-US"/>
              <a:t>, </a:t>
            </a:r>
            <a:r>
              <a:rPr lang="en-IN" altLang="en-US"/>
              <a:t>opposition</a:t>
            </a:r>
            <a:r>
              <a:rPr altLang="en-US"/>
              <a:t>?</a:t>
            </a:r>
          </a:p>
          <a:p>
            <a:pPr marL="685800" lvl="1" indent="-457200">
              <a:buFont typeface="Wingdings" pitchFamily="2" charset="2"/>
              <a:buNone/>
              <a:defRPr/>
            </a:pPr>
            <a:r>
              <a:rPr altLang="en-US"/>
              <a:t>Feeling of 	respect 		or disrespect?</a:t>
            </a:r>
          </a:p>
          <a:p>
            <a:pPr marL="685800" lvl="1" indent="-457200">
              <a:buFont typeface="Wingdings" pitchFamily="2" charset="2"/>
              <a:buNone/>
              <a:defRPr/>
            </a:pPr>
            <a:r>
              <a:rPr altLang="en-US"/>
              <a:t>Feeling of 	affection	or jealousy?</a:t>
            </a:r>
          </a:p>
          <a:p>
            <a:pPr marL="685800" lvl="1" indent="-457200">
              <a:buFont typeface="Wingdings" pitchFamily="2" charset="2"/>
              <a:buNone/>
              <a:defRPr/>
            </a:pPr>
            <a:r>
              <a:rPr altLang="en-US"/>
              <a:t>Feeling of 	care 		or exploitation?</a:t>
            </a:r>
          </a:p>
          <a:p>
            <a:pPr marL="685800" lvl="1" indent="-457200">
              <a:buFont typeface="Wingdings" pitchFamily="2" charset="2"/>
              <a:buNone/>
              <a:defRPr/>
            </a:pPr>
            <a:r>
              <a:rPr altLang="en-US"/>
              <a:t>Feeling of 	guidance 	or misguidance, confusion?</a:t>
            </a:r>
          </a:p>
          <a:p>
            <a:pPr marL="685800" lvl="1" indent="-457200">
              <a:buFont typeface="Wingdings" pitchFamily="2" charset="2"/>
              <a:buNone/>
              <a:defRPr/>
            </a:pPr>
            <a:r>
              <a:rPr altLang="en-US"/>
              <a:t>Feeling of	reverence	or irreverence?</a:t>
            </a:r>
          </a:p>
          <a:p>
            <a:pPr marL="685800" lvl="1" indent="-457200">
              <a:buFont typeface="Wingdings" pitchFamily="2" charset="2"/>
              <a:buNone/>
              <a:defRPr/>
            </a:pPr>
            <a:r>
              <a:rPr altLang="en-US"/>
              <a:t>Feeling of	glory		or inglorious feelings?</a:t>
            </a:r>
          </a:p>
          <a:p>
            <a:pPr marL="685800" lvl="1" indent="-457200">
              <a:buFont typeface="Wingdings" pitchFamily="2" charset="2"/>
              <a:buNone/>
              <a:defRPr/>
            </a:pPr>
            <a:r>
              <a:rPr altLang="en-US"/>
              <a:t>Feeling of	gratitude	or ingratitude?</a:t>
            </a:r>
          </a:p>
          <a:p>
            <a:pPr marL="685800" lvl="1" indent="-457200">
              <a:buFont typeface="Wingdings" pitchFamily="2" charset="2"/>
              <a:buNone/>
              <a:defRPr/>
            </a:pPr>
            <a:r>
              <a:rPr altLang="en-US"/>
              <a:t>Feeling of 	love		or hatred?</a:t>
            </a:r>
          </a:p>
          <a:p>
            <a:pPr marL="685800" lvl="1" indent="-457200">
              <a:buFont typeface="Wingdings" pitchFamily="2" charset="2"/>
              <a:buNone/>
              <a:defRPr/>
            </a:pPr>
            <a:endParaRPr altLang="en-US"/>
          </a:p>
          <a:p>
            <a:pPr marL="685800" lvl="1" indent="-457200">
              <a:buFont typeface="Wingdings" pitchFamily="2" charset="2"/>
              <a:buNone/>
              <a:defRPr/>
            </a:pPr>
            <a:r>
              <a:rPr altLang="en-US"/>
              <a:t>If you have these feelings, will you feel comfortable within?</a:t>
            </a:r>
          </a:p>
          <a:p>
            <a:pPr marL="685800" lvl="1" indent="-457200">
              <a:buFont typeface="Wingdings" pitchFamily="2" charset="2"/>
              <a:buNone/>
              <a:defRPr/>
            </a:pPr>
            <a:endParaRPr altLang="en-US"/>
          </a:p>
          <a:p>
            <a:pPr marL="685800" lvl="1" indent="-457200">
              <a:buFont typeface="Wingdings" pitchFamily="2" charset="2"/>
              <a:buNone/>
              <a:defRPr/>
            </a:pPr>
            <a:r>
              <a:rPr altLang="en-US"/>
              <a:t>When you share these feelings with the other, will s(he) feel comfortable/uncomfortable?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963976E-C5BA-4229-8981-5BE43A96DF2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a:t>
            </a:r>
            <a:r>
              <a:rPr lang="en-GB" altLang="en-US"/>
              <a:t>These feelings can be recognized – they are definite (9 Feelings)</a:t>
            </a:r>
            <a:endParaRPr lang="en-US" altLang="en-US"/>
          </a:p>
        </p:txBody>
      </p:sp>
      <p:sp>
        <p:nvSpPr>
          <p:cNvPr id="3" name="Text Placeholder 2">
            <a:extLst>
              <a:ext uri="{FF2B5EF4-FFF2-40B4-BE49-F238E27FC236}">
                <a16:creationId xmlns:a16="http://schemas.microsoft.com/office/drawing/2014/main" id="{A5D40E98-4AF0-49A7-8772-6F84B6CD14D8}"/>
              </a:ext>
            </a:extLst>
          </p:cNvPr>
          <p:cNvSpPr>
            <a:spLocks noGrp="1"/>
          </p:cNvSpPr>
          <p:nvPr>
            <p:ph type="body" sz="quarter" idx="13"/>
          </p:nvPr>
        </p:nvSpPr>
        <p:spPr/>
        <p:txBody>
          <a:bodyPr>
            <a:normAutofit lnSpcReduction="10000"/>
          </a:bodyPr>
          <a:lstStyle/>
          <a:p>
            <a:pPr>
              <a:buFont typeface="Symbol" pitchFamily="18" charset="2"/>
              <a:buNone/>
              <a:defRPr/>
            </a:pPr>
            <a:r>
              <a:t>Feelings in relationship:</a:t>
            </a: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sz="3000"/>
          </a:p>
          <a:p>
            <a:pPr>
              <a:buFont typeface="Symbol" pitchFamily="18" charset="2"/>
              <a:buNone/>
              <a:defRPr/>
            </a:pPr>
            <a:endParaRPr lang="en-GB">
              <a:latin typeface="Arial" charset="0"/>
              <a:cs typeface="Arial" charset="0"/>
            </a:endParaRPr>
          </a:p>
          <a:p>
            <a:pPr>
              <a:buFont typeface="Symbol" pitchFamily="18" charset="2"/>
              <a:buNone/>
              <a:defRPr/>
            </a:pPr>
            <a:endParaRPr lang="en-GB">
              <a:latin typeface="Arial" charset="0"/>
              <a:cs typeface="Arial" charset="0"/>
            </a:endParaRPr>
          </a:p>
          <a:p>
            <a:pPr>
              <a:buFont typeface="Symbol" pitchFamily="18" charset="2"/>
              <a:buNone/>
              <a:defRPr/>
            </a:pPr>
            <a:endParaRPr lang="en-GB">
              <a:latin typeface="Arial" charset="0"/>
              <a:cs typeface="Arial" charset="0"/>
            </a:endParaRPr>
          </a:p>
          <a:p>
            <a:pPr>
              <a:buFont typeface="Symbol" pitchFamily="18" charset="2"/>
              <a:buNone/>
              <a:defRPr/>
            </a:pPr>
            <a:endParaRPr lang="en-GB">
              <a:latin typeface="Arial" charset="0"/>
              <a:cs typeface="Arial" charset="0"/>
            </a:endParaRPr>
          </a:p>
          <a:p>
            <a:pPr>
              <a:buFont typeface="Symbol" pitchFamily="18" charset="2"/>
              <a:buNone/>
              <a:defRPr/>
            </a:pPr>
            <a:endParaRPr lang="en-GB">
              <a:latin typeface="Arial" charset="0"/>
              <a:cs typeface="Arial" charset="0"/>
            </a:endParaRPr>
          </a:p>
          <a:p>
            <a:pPr>
              <a:buFont typeface="Symbol" pitchFamily="18" charset="2"/>
              <a:buNone/>
              <a:defRPr/>
            </a:pPr>
            <a:endParaRPr lang="en-GB">
              <a:latin typeface="Arial" charset="0"/>
              <a:cs typeface="Arial" charset="0"/>
            </a:endParaRPr>
          </a:p>
          <a:p>
            <a:pPr>
              <a:buFont typeface="Symbol" pitchFamily="18" charset="2"/>
              <a:buNone/>
              <a:defRPr/>
            </a:pPr>
            <a:endParaRPr lang="en-GB">
              <a:latin typeface="Arial" charset="0"/>
              <a:cs typeface="Arial" charset="0"/>
            </a:endParaRPr>
          </a:p>
          <a:p>
            <a:pPr>
              <a:buFont typeface="Symbol" pitchFamily="18" charset="2"/>
              <a:buNone/>
              <a:defRPr/>
            </a:pPr>
            <a:r>
              <a:t>Are these feelings naturally acceptable to you?</a:t>
            </a:r>
          </a:p>
          <a:p>
            <a:pPr>
              <a:buFont typeface="Symbol" pitchFamily="18" charset="2"/>
              <a:buNone/>
              <a:defRPr/>
            </a:pPr>
            <a:r>
              <a:t>Are these feelings naturally acceptable to the other? </a:t>
            </a:r>
            <a:r>
              <a:rPr lang="en-IN"/>
              <a:t>… to everyone?</a:t>
            </a:r>
            <a:endParaRPr/>
          </a:p>
        </p:txBody>
      </p:sp>
      <p:grpSp>
        <p:nvGrpSpPr>
          <p:cNvPr id="28676" name="Group 6">
            <a:extLst>
              <a:ext uri="{FF2B5EF4-FFF2-40B4-BE49-F238E27FC236}">
                <a16:creationId xmlns:a16="http://schemas.microsoft.com/office/drawing/2014/main" id="{1604EB05-0BFA-4047-AAA1-3F0F31FAF0DB}"/>
              </a:ext>
            </a:extLst>
          </p:cNvPr>
          <p:cNvGrpSpPr>
            <a:grpSpLocks/>
          </p:cNvGrpSpPr>
          <p:nvPr/>
        </p:nvGrpSpPr>
        <p:grpSpPr bwMode="auto">
          <a:xfrm>
            <a:off x="1905000" y="1062038"/>
            <a:ext cx="7210425" cy="2138362"/>
            <a:chOff x="381000" y="3195232"/>
            <a:chExt cx="7210647" cy="2138768"/>
          </a:xfrm>
        </p:grpSpPr>
        <p:sp>
          <p:nvSpPr>
            <p:cNvPr id="28677" name="Content Placeholder 4">
              <a:extLst>
                <a:ext uri="{FF2B5EF4-FFF2-40B4-BE49-F238E27FC236}">
                  <a16:creationId xmlns:a16="http://schemas.microsoft.com/office/drawing/2014/main" id="{82475F61-D58B-48B1-B157-FD3D7CCF2E2B}"/>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latin typeface="Kruti Dev 010" pitchFamily="2" charset="0"/>
                </a:rPr>
                <a:t>1- </a:t>
              </a:r>
              <a:r>
                <a:rPr lang="en-GB" altLang="en-US" sz="2000">
                  <a:cs typeface="Arial" panose="020B0604020202020204" pitchFamily="34" charset="0"/>
                </a:rPr>
                <a:t>Trust </a:t>
              </a:r>
              <a:r>
                <a:rPr lang="en-US" altLang="en-US" sz="2400">
                  <a:solidFill>
                    <a:srgbClr val="1E00AA"/>
                  </a:solidFill>
                  <a:latin typeface="Kruti Dev 010" pitchFamily="2" charset="0"/>
                </a:rPr>
                <a:t>fo”okl</a:t>
              </a:r>
              <a:r>
                <a:rPr lang="en-US" altLang="en-US" sz="2400">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latin typeface="Kruti Dev 010" pitchFamily="2" charset="0"/>
                </a:rPr>
                <a:t>2- </a:t>
              </a:r>
              <a:r>
                <a:rPr lang="en-GB" altLang="en-US" sz="2000">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latin typeface="Kruti Dev 010" pitchFamily="2" charset="0"/>
                </a:rPr>
                <a:t>3- </a:t>
              </a:r>
              <a:r>
                <a:rPr lang="en-GB" altLang="en-US" sz="2000">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4- </a:t>
              </a:r>
              <a:r>
                <a:rPr lang="en-GB" altLang="en-US" sz="2000">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5-</a:t>
              </a:r>
              <a:r>
                <a:rPr lang="en-US" altLang="en-US" sz="2000">
                  <a:latin typeface="Kruti Dev 010" pitchFamily="2" charset="0"/>
                </a:rPr>
                <a:t> </a:t>
              </a:r>
              <a:r>
                <a:rPr lang="en-GB" altLang="en-US" sz="2000">
                  <a:cs typeface="Arial" panose="020B0604020202020204" pitchFamily="34" charset="0"/>
                </a:rPr>
                <a:t>Guidance</a:t>
              </a:r>
              <a:r>
                <a:rPr lang="en-GB" altLang="en-US" sz="2000" i="1">
                  <a:cs typeface="Arial" panose="020B0604020202020204" pitchFamily="34" charset="0"/>
                </a:rPr>
                <a:t> </a:t>
              </a:r>
              <a:r>
                <a:rPr lang="en-US" altLang="en-US" sz="2400">
                  <a:solidFill>
                    <a:srgbClr val="1E00AA"/>
                  </a:solidFill>
                  <a:latin typeface="Kruti Dev 010" pitchFamily="2" charset="0"/>
                </a:rPr>
                <a:t>okRlY;</a:t>
              </a:r>
            </a:p>
          </p:txBody>
        </p:sp>
        <p:sp>
          <p:nvSpPr>
            <p:cNvPr id="28678" name="Content Placeholder 5">
              <a:extLst>
                <a:ext uri="{FF2B5EF4-FFF2-40B4-BE49-F238E27FC236}">
                  <a16:creationId xmlns:a16="http://schemas.microsoft.com/office/drawing/2014/main" id="{B2569179-49A8-46A6-AA5C-6FFE21A43BAD}"/>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latin typeface="Kruti Dev 010" pitchFamily="2" charset="0"/>
                </a:rPr>
                <a:t>6- </a:t>
              </a:r>
              <a:r>
                <a:rPr lang="en-GB" altLang="en-US" sz="2000">
                  <a:cs typeface="Arial" panose="020B0604020202020204" pitchFamily="34" charset="0"/>
                </a:rPr>
                <a:t>Reverence</a:t>
              </a:r>
              <a:r>
                <a:rPr lang="en-GB" altLang="en-US" sz="2400" i="1">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7-</a:t>
              </a:r>
              <a:r>
                <a:rPr lang="en-US" altLang="en-US" sz="2000">
                  <a:latin typeface="Kruti Dev 010" pitchFamily="2" charset="0"/>
                </a:rPr>
                <a:t> </a:t>
              </a:r>
              <a:r>
                <a:rPr lang="en-GB" altLang="en-US" sz="2000">
                  <a:cs typeface="Arial" panose="020B0604020202020204" pitchFamily="34" charset="0"/>
                </a:rPr>
                <a:t>Glory</a:t>
              </a:r>
              <a:r>
                <a:rPr lang="en-GB" altLang="en-US" sz="2000" i="1">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8-</a:t>
              </a:r>
              <a:r>
                <a:rPr lang="en-US" altLang="en-US" sz="2000">
                  <a:latin typeface="Kruti Dev 010" pitchFamily="2" charset="0"/>
                </a:rPr>
                <a:t> </a:t>
              </a:r>
              <a:r>
                <a:rPr lang="en-GB" altLang="en-US" sz="2000">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9-</a:t>
              </a:r>
              <a:r>
                <a:rPr lang="en-US" altLang="en-US" sz="2000">
                  <a:latin typeface="Kruti Dev 010" pitchFamily="2" charset="0"/>
                </a:rPr>
                <a:t> </a:t>
              </a:r>
              <a:r>
                <a:rPr lang="en-GB" altLang="en-US" sz="2000">
                  <a:cs typeface="Arial" panose="020B0604020202020204" pitchFamily="34" charset="0"/>
                </a:rPr>
                <a:t>Love </a:t>
              </a:r>
              <a:r>
                <a:rPr lang="en-US" altLang="en-US" sz="2400">
                  <a:solidFill>
                    <a:srgbClr val="1E00AA"/>
                  </a:solidFill>
                  <a:latin typeface="Kruti Dev 010" pitchFamily="2" charset="0"/>
                </a:rPr>
                <a:t>izse</a:t>
              </a:r>
              <a:r>
                <a:rPr lang="en-US" altLang="en-US" sz="2400">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43F2A-77F4-480C-8E08-B2A25BC2A80F}"/>
              </a:ext>
            </a:extLst>
          </p:cNvPr>
          <p:cNvSpPr>
            <a:spLocks noGrp="1"/>
          </p:cNvSpPr>
          <p:nvPr>
            <p:ph sz="half" idx="1"/>
          </p:nvPr>
        </p:nvSpPr>
        <p:spPr>
          <a:xfrm>
            <a:off x="0" y="609600"/>
            <a:ext cx="7010400" cy="5943600"/>
          </a:xfrm>
        </p:spPr>
        <p:txBody>
          <a:bodyPr>
            <a:normAutofit fontScale="92500" lnSpcReduction="10000"/>
          </a:bodyPr>
          <a:lstStyle/>
          <a:p>
            <a:pPr marL="457200" indent="-457200">
              <a:buFont typeface="Symbol" pitchFamily="18" charset="2"/>
              <a:buNone/>
              <a:defRPr/>
            </a:pPr>
            <a:r>
              <a:rPr dirty="0">
                <a:latin typeface="Arial" charset="0"/>
                <a:cs typeface="Arial" charset="0"/>
              </a:rPr>
              <a:t>These feelings are naturally acceptable to me. Therefore when I have these feelings, I am happy</a:t>
            </a:r>
          </a:p>
          <a:p>
            <a:pPr marL="457200" indent="-457200">
              <a:buFont typeface="Symbol" pitchFamily="18" charset="2"/>
              <a:buNone/>
              <a:defRPr/>
            </a:pPr>
            <a:r>
              <a:rPr dirty="0">
                <a:latin typeface="Arial" charset="0"/>
                <a:cs typeface="Arial" charset="0"/>
              </a:rPr>
              <a:t>They are naturally acceptable to the other also. Thus, when I share these feelings with the other, it leads to happiness of the other</a:t>
            </a:r>
            <a:r>
              <a:rPr lang="en-IN" dirty="0">
                <a:latin typeface="Arial" charset="0"/>
                <a:cs typeface="Arial" charset="0"/>
              </a:rPr>
              <a:t>… it leads to mutual happiness</a:t>
            </a:r>
            <a:endParaRPr dirty="0">
              <a:latin typeface="Arial" charset="0"/>
              <a:cs typeface="Arial" charset="0"/>
            </a:endParaRPr>
          </a:p>
          <a:p>
            <a:pPr>
              <a:buFont typeface="Symbol" pitchFamily="18" charset="2"/>
              <a:buNone/>
              <a:defRPr/>
            </a:pPr>
            <a:endParaRPr dirty="0">
              <a:latin typeface="Arial" charset="0"/>
              <a:cs typeface="Arial" charset="0"/>
            </a:endParaRPr>
          </a:p>
          <a:p>
            <a:pPr marL="457200" indent="-457200">
              <a:buFont typeface="Symbol" pitchFamily="18" charset="2"/>
              <a:buNone/>
              <a:defRPr/>
            </a:pPr>
            <a:r>
              <a:rPr dirty="0">
                <a:latin typeface="Arial" charset="0"/>
                <a:cs typeface="Arial" charset="0"/>
              </a:rPr>
              <a:t>Find out</a:t>
            </a:r>
          </a:p>
          <a:p>
            <a:pPr marL="685800" lvl="1" indent="-457200">
              <a:buFont typeface="Symbol" pitchFamily="18" charset="2"/>
              <a:buNone/>
              <a:defRPr/>
            </a:pPr>
            <a:r>
              <a:rPr dirty="0">
                <a:latin typeface="Arial" charset="0"/>
                <a:cs typeface="Arial" charset="0"/>
              </a:rPr>
              <a:t>If you feel happy when you have these feelings (like trust, respect</a:t>
            </a:r>
            <a:r>
              <a:rPr lang="en-IN" dirty="0">
                <a:latin typeface="Arial" charset="0"/>
                <a:cs typeface="Arial" charset="0"/>
              </a:rPr>
              <a:t>…)</a:t>
            </a:r>
            <a:r>
              <a:rPr dirty="0">
                <a:latin typeface="Arial" charset="0"/>
                <a:cs typeface="Arial" charset="0"/>
              </a:rPr>
              <a:t> in you?</a:t>
            </a:r>
          </a:p>
          <a:p>
            <a:pPr marL="685800" lvl="1" indent="-457200">
              <a:buFont typeface="Wingdings" pitchFamily="2" charset="2"/>
              <a:buNone/>
              <a:defRPr/>
            </a:pPr>
            <a:r>
              <a:rPr dirty="0">
                <a:latin typeface="Arial" charset="0"/>
                <a:cs typeface="Arial" charset="0"/>
              </a:rPr>
              <a:t>If the other feels happy when you express feelings like </a:t>
            </a:r>
            <a:r>
              <a:rPr lang="en-IN" dirty="0">
                <a:latin typeface="Arial" charset="0"/>
                <a:cs typeface="Arial" charset="0"/>
              </a:rPr>
              <a:t>trust, respect… </a:t>
            </a:r>
            <a:r>
              <a:rPr dirty="0">
                <a:latin typeface="Arial" charset="0"/>
                <a:cs typeface="Arial" charset="0"/>
              </a:rPr>
              <a:t>to the other?</a:t>
            </a:r>
          </a:p>
          <a:p>
            <a:pPr marL="457200" indent="-457200">
              <a:buFont typeface="Symbol" pitchFamily="18" charset="2"/>
              <a:buNone/>
              <a:defRPr/>
            </a:pPr>
            <a:endParaRPr dirty="0">
              <a:latin typeface="Arial" charset="0"/>
              <a:cs typeface="Arial" charset="0"/>
            </a:endParaRPr>
          </a:p>
          <a:p>
            <a:pPr marL="0" indent="0">
              <a:buFont typeface="Symbol" pitchFamily="18" charset="2"/>
              <a:buNone/>
              <a:defRPr/>
            </a:pPr>
            <a:r>
              <a:rPr dirty="0">
                <a:latin typeface="Arial" charset="0"/>
                <a:cs typeface="Arial" charset="0"/>
              </a:rPr>
              <a:t>Can you see that </a:t>
            </a:r>
          </a:p>
          <a:p>
            <a:pPr marL="228600" lvl="1" indent="0">
              <a:buFont typeface="Wingdings" pitchFamily="2" charset="2"/>
              <a:buNone/>
              <a:defRPr/>
            </a:pPr>
            <a:r>
              <a:rPr dirty="0">
                <a:latin typeface="Arial" charset="0"/>
                <a:cs typeface="Arial" charset="0"/>
              </a:rPr>
              <a:t>The absence of one or more of these feelings leads to problems in relationship? </a:t>
            </a:r>
          </a:p>
          <a:p>
            <a:pPr marL="228600" lvl="1" indent="0">
              <a:buFont typeface="Wingdings" pitchFamily="2" charset="2"/>
              <a:buNone/>
              <a:defRPr/>
            </a:pPr>
            <a:r>
              <a:rPr dirty="0">
                <a:latin typeface="Arial" charset="0"/>
                <a:cs typeface="Arial" charset="0"/>
              </a:rPr>
              <a:t>Physical facility can not compensate for lack of feelings? (It is definitely required for the Body)</a:t>
            </a:r>
          </a:p>
          <a:p>
            <a:pPr marL="228600" lvl="1" indent="0">
              <a:buFont typeface="Wingdings" pitchFamily="2" charset="2"/>
              <a:buNone/>
              <a:defRPr/>
            </a:pPr>
            <a:r>
              <a:rPr dirty="0">
                <a:latin typeface="Arial" charset="0"/>
                <a:cs typeface="Arial" charset="0"/>
              </a:rPr>
              <a:t>[try to observe what happens to you when the other ignores you, contradicts you, opposes you…]</a:t>
            </a:r>
          </a:p>
        </p:txBody>
      </p:sp>
      <p:sp>
        <p:nvSpPr>
          <p:cNvPr id="27651" name="Content Placeholder 1">
            <a:extLst>
              <a:ext uri="{FF2B5EF4-FFF2-40B4-BE49-F238E27FC236}">
                <a16:creationId xmlns:a16="http://schemas.microsoft.com/office/drawing/2014/main" id="{69787E33-132C-434F-BA13-BB18A92145B5}"/>
              </a:ext>
            </a:extLst>
          </p:cNvPr>
          <p:cNvSpPr>
            <a:spLocks noGrp="1" noChangeArrowheads="1"/>
          </p:cNvSpPr>
          <p:nvPr>
            <p:ph sz="half" idx="2"/>
          </p:nvPr>
        </p:nvSpPr>
        <p:spPr bwMode="auto">
          <a:xfrm>
            <a:off x="7010400" y="533400"/>
            <a:ext cx="5105400" cy="6019800"/>
          </a:xfrm>
          <a:solidFill>
            <a:srgbClr val="FFC000"/>
          </a:solidFill>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r>
              <a:rPr lang="en-US" altLang="en-US" dirty="0"/>
              <a:t>Understanding Relationship in me</a:t>
            </a:r>
          </a:p>
          <a:p>
            <a:pPr marL="0" indent="0" algn="ctr">
              <a:buFont typeface="Arial" panose="020B0604020202020204" pitchFamily="34" charset="0"/>
              <a:buNone/>
              <a:defRPr/>
            </a:pPr>
            <a:endParaRPr lang="en-US" altLang="en-US" dirty="0"/>
          </a:p>
          <a:p>
            <a:pPr marL="0" indent="0" algn="ctr">
              <a:buFont typeface="Arial" panose="020B0604020202020204" pitchFamily="34" charset="0"/>
              <a:buNone/>
              <a:defRPr/>
            </a:pPr>
            <a:r>
              <a:rPr lang="en-US" altLang="en-US" dirty="0"/>
              <a:t>Feeling of Relationship in me</a:t>
            </a:r>
          </a:p>
          <a:p>
            <a:pPr marL="0" indent="0" algn="ctr">
              <a:buFont typeface="Arial" panose="020B0604020202020204" pitchFamily="34" charset="0"/>
              <a:buNone/>
              <a:defRPr/>
            </a:pPr>
            <a:r>
              <a:rPr lang="en-US" altLang="en-US" dirty="0"/>
              <a:t>		</a:t>
            </a:r>
            <a:r>
              <a:rPr lang="en-US" altLang="en-US" b="1" dirty="0">
                <a:solidFill>
                  <a:srgbClr val="002060"/>
                </a:solidFill>
              </a:rPr>
              <a:t>Happiness in Me</a:t>
            </a:r>
          </a:p>
          <a:p>
            <a:pPr marL="0" indent="0">
              <a:buFont typeface="Arial" panose="020B0604020202020204" pitchFamily="34" charset="0"/>
              <a:buNone/>
              <a:defRPr/>
            </a:pPr>
            <a:r>
              <a:rPr lang="en-US" altLang="en-US" dirty="0">
                <a:solidFill>
                  <a:schemeClr val="tx1">
                    <a:lumMod val="50000"/>
                    <a:lumOff val="50000"/>
                  </a:schemeClr>
                </a:solidFill>
              </a:rPr>
              <a:t>                  ----</a:t>
            </a:r>
          </a:p>
          <a:p>
            <a:pPr marL="0" indent="0" algn="ctr">
              <a:buFont typeface="Arial" panose="020B0604020202020204" pitchFamily="34" charset="0"/>
              <a:buNone/>
              <a:defRPr/>
            </a:pPr>
            <a:r>
              <a:rPr lang="en-US" altLang="en-US" dirty="0"/>
              <a:t>Acceptance of Relationship with Other</a:t>
            </a:r>
          </a:p>
          <a:p>
            <a:pPr marL="0" indent="0" algn="ctr">
              <a:buFont typeface="Arial" panose="020B0604020202020204" pitchFamily="34" charset="0"/>
              <a:buNone/>
              <a:defRPr/>
            </a:pPr>
            <a:endParaRPr lang="en-US" altLang="en-US" dirty="0"/>
          </a:p>
          <a:p>
            <a:pPr marL="0" indent="0" algn="ctr">
              <a:buFont typeface="Arial" panose="020B0604020202020204" pitchFamily="34" charset="0"/>
              <a:buNone/>
              <a:defRPr/>
            </a:pPr>
            <a:r>
              <a:rPr lang="en-US" altLang="en-US" dirty="0"/>
              <a:t>Sharing the Feeling with Other by me</a:t>
            </a:r>
          </a:p>
          <a:p>
            <a:pPr marL="0" indent="0" algn="ctr">
              <a:buFont typeface="Arial" panose="020B0604020202020204" pitchFamily="34" charset="0"/>
              <a:buNone/>
              <a:defRPr/>
            </a:pPr>
            <a:r>
              <a:rPr lang="en-US" altLang="en-US" dirty="0"/>
              <a:t>(through Body, as and when required)</a:t>
            </a:r>
          </a:p>
          <a:p>
            <a:pPr marL="0" indent="0">
              <a:buFont typeface="Arial" panose="020B0604020202020204" pitchFamily="34" charset="0"/>
              <a:buNone/>
              <a:defRPr/>
            </a:pPr>
            <a:r>
              <a:rPr lang="en-US" altLang="en-US" dirty="0">
                <a:solidFill>
                  <a:schemeClr val="tx1">
                    <a:lumMod val="50000"/>
                    <a:lumOff val="50000"/>
                  </a:schemeClr>
                </a:solidFill>
              </a:rPr>
              <a:t>	      ----</a:t>
            </a:r>
          </a:p>
          <a:p>
            <a:pPr marL="0" indent="0" algn="ctr">
              <a:buFont typeface="Arial" panose="020B0604020202020204" pitchFamily="34" charset="0"/>
              <a:buNone/>
              <a:defRPr/>
            </a:pPr>
            <a:r>
              <a:rPr lang="en-US" altLang="en-US" dirty="0"/>
              <a:t>Recognition/Evaluation of Feeling by Other</a:t>
            </a:r>
          </a:p>
          <a:p>
            <a:pPr marL="0" indent="0" algn="ctr">
              <a:buFont typeface="Arial" panose="020B0604020202020204" pitchFamily="34" charset="0"/>
              <a:buNone/>
              <a:defRPr/>
            </a:pPr>
            <a:r>
              <a:rPr lang="en-US" altLang="en-US" dirty="0"/>
              <a:t>		</a:t>
            </a:r>
            <a:r>
              <a:rPr lang="en-US" altLang="en-US" b="1" dirty="0">
                <a:solidFill>
                  <a:srgbClr val="002060"/>
                </a:solidFill>
              </a:rPr>
              <a:t>Happiness in Other</a:t>
            </a:r>
          </a:p>
          <a:p>
            <a:pPr marL="0" indent="0" algn="ctr">
              <a:buFont typeface="Arial" panose="020B0604020202020204" pitchFamily="34" charset="0"/>
              <a:buNone/>
              <a:defRPr/>
            </a:pPr>
            <a:endParaRPr lang="en-US" altLang="en-US" dirty="0">
              <a:solidFill>
                <a:srgbClr val="002060"/>
              </a:solidFill>
            </a:endParaRPr>
          </a:p>
          <a:p>
            <a:pPr marL="0" indent="0" algn="ctr">
              <a:buFont typeface="Arial" panose="020B0604020202020204" pitchFamily="34" charset="0"/>
              <a:buNone/>
              <a:defRPr/>
            </a:pPr>
            <a:r>
              <a:rPr lang="en-US" altLang="en-US" dirty="0">
                <a:solidFill>
                  <a:srgbClr val="002060"/>
                </a:solidFill>
              </a:rPr>
              <a:t>		</a:t>
            </a:r>
            <a:r>
              <a:rPr lang="en-US" altLang="en-US" b="1" dirty="0">
                <a:solidFill>
                  <a:srgbClr val="002060"/>
                </a:solidFill>
              </a:rPr>
              <a:t>Mutual Happiness</a:t>
            </a:r>
          </a:p>
        </p:txBody>
      </p:sp>
      <p:sp>
        <p:nvSpPr>
          <p:cNvPr id="29700" name="Title 1">
            <a:extLst>
              <a:ext uri="{FF2B5EF4-FFF2-40B4-BE49-F238E27FC236}">
                <a16:creationId xmlns:a16="http://schemas.microsoft.com/office/drawing/2014/main" id="{FA10ED28-1080-4EFB-879D-DFF7845F21D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4. </a:t>
            </a:r>
            <a:r>
              <a:rPr lang="en-GB" altLang="en-US"/>
              <a:t>Their fulfilment, evaluation leads to mutual happiness</a:t>
            </a:r>
            <a:endParaRPr lang="en-US" altLang="en-US"/>
          </a:p>
        </p:txBody>
      </p:sp>
      <p:cxnSp>
        <p:nvCxnSpPr>
          <p:cNvPr id="5" name="Straight Arrow Connector 4">
            <a:extLst>
              <a:ext uri="{FF2B5EF4-FFF2-40B4-BE49-F238E27FC236}">
                <a16:creationId xmlns:a16="http://schemas.microsoft.com/office/drawing/2014/main" id="{70CA391C-F726-4030-8A1A-422286132E7E}"/>
              </a:ext>
            </a:extLst>
          </p:cNvPr>
          <p:cNvCxnSpPr/>
          <p:nvPr/>
        </p:nvCxnSpPr>
        <p:spPr bwMode="auto">
          <a:xfrm>
            <a:off x="8686800" y="9906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F2845539-8F9D-4EDB-8312-5AE5294FE749}"/>
              </a:ext>
            </a:extLst>
          </p:cNvPr>
          <p:cNvCxnSpPr>
            <a:cxnSpLocks/>
          </p:cNvCxnSpPr>
          <p:nvPr/>
        </p:nvCxnSpPr>
        <p:spPr bwMode="auto">
          <a:xfrm>
            <a:off x="8686800" y="1828800"/>
            <a:ext cx="0"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A4A37C03-8CA5-4A81-82BA-1D00A0DA8707}"/>
              </a:ext>
            </a:extLst>
          </p:cNvPr>
          <p:cNvCxnSpPr>
            <a:cxnSpLocks/>
          </p:cNvCxnSpPr>
          <p:nvPr/>
        </p:nvCxnSpPr>
        <p:spPr bwMode="auto">
          <a:xfrm>
            <a:off x="8686800" y="29718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F17F3D2-3305-4564-A503-76248457FAA1}"/>
              </a:ext>
            </a:extLst>
          </p:cNvPr>
          <p:cNvCxnSpPr/>
          <p:nvPr/>
        </p:nvCxnSpPr>
        <p:spPr bwMode="auto">
          <a:xfrm>
            <a:off x="8686800" y="41910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E268B4D-3DAF-4001-9976-EE6CFC25399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Analysis of Current Situation</a:t>
            </a:r>
          </a:p>
        </p:txBody>
      </p:sp>
      <p:sp>
        <p:nvSpPr>
          <p:cNvPr id="24579" name="Text Placeholder 2">
            <a:extLst>
              <a:ext uri="{FF2B5EF4-FFF2-40B4-BE49-F238E27FC236}">
                <a16:creationId xmlns:a16="http://schemas.microsoft.com/office/drawing/2014/main" id="{F199EC90-83F1-4E75-9BED-B3FDAA4B5A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90000"/>
              </a:lnSpc>
              <a:spcBef>
                <a:spcPct val="50000"/>
              </a:spcBef>
              <a:spcAft>
                <a:spcPct val="10000"/>
              </a:spcAft>
              <a:buFont typeface="Symbol" pitchFamily="18" charset="2"/>
              <a:buNone/>
            </a:pPr>
            <a:r>
              <a:rPr altLang="en-US"/>
              <a:t>If I do not have these feelings, I am unhappy</a:t>
            </a:r>
          </a:p>
          <a:p>
            <a:pPr marL="457200" indent="-457200">
              <a:lnSpc>
                <a:spcPct val="90000"/>
              </a:lnSpc>
              <a:spcBef>
                <a:spcPct val="50000"/>
              </a:spcBef>
              <a:spcAft>
                <a:spcPct val="10000"/>
              </a:spcAft>
              <a:buFont typeface="Symbol" pitchFamily="18" charset="2"/>
              <a:buNone/>
            </a:pPr>
            <a:r>
              <a:rPr altLang="en-US"/>
              <a:t>(I do not have these feelings if I have not understood the Self, not understood relationship, not understood the feelings in relationship)</a:t>
            </a:r>
          </a:p>
          <a:p>
            <a:pPr marL="457200" indent="-457200">
              <a:lnSpc>
                <a:spcPct val="90000"/>
              </a:lnSpc>
              <a:spcBef>
                <a:spcPct val="50000"/>
              </a:spcBef>
              <a:spcAft>
                <a:spcPct val="10000"/>
              </a:spcAft>
              <a:buFont typeface="Symbol" pitchFamily="18" charset="2"/>
              <a:buNone/>
            </a:pPr>
            <a:endParaRPr altLang="en-US"/>
          </a:p>
          <a:p>
            <a:pPr marL="457200" indent="-457200">
              <a:lnSpc>
                <a:spcPct val="90000"/>
              </a:lnSpc>
              <a:spcBef>
                <a:spcPct val="50000"/>
              </a:spcBef>
              <a:spcAft>
                <a:spcPct val="10000"/>
              </a:spcAft>
              <a:buFont typeface="Symbol" pitchFamily="18" charset="2"/>
              <a:buNone/>
            </a:pPr>
            <a:r>
              <a:rPr altLang="en-US"/>
              <a:t>If I do not have these feelings in me, I try to get them from the other in so many ways</a:t>
            </a:r>
          </a:p>
          <a:p>
            <a:pPr marL="457200" indent="-457200">
              <a:lnSpc>
                <a:spcPct val="90000"/>
              </a:lnSpc>
              <a:spcBef>
                <a:spcPct val="50000"/>
              </a:spcBef>
              <a:spcAft>
                <a:spcPct val="10000"/>
              </a:spcAft>
              <a:buFont typeface="Symbol" pitchFamily="18" charset="2"/>
              <a:buNone/>
            </a:pPr>
            <a:r>
              <a:rPr altLang="en-US"/>
              <a:t>(agree with the other, do their bidding, wear fashionable clothes, get a special hair</a:t>
            </a:r>
            <a:r>
              <a:rPr lang="en-IN" altLang="en-US"/>
              <a:t>cut</a:t>
            </a:r>
            <a:r>
              <a:rPr altLang="en-US"/>
              <a:t>, climb a mountain peak, etc.)</a:t>
            </a:r>
          </a:p>
          <a:p>
            <a:pPr lvl="1">
              <a:lnSpc>
                <a:spcPct val="90000"/>
              </a:lnSpc>
              <a:spcBef>
                <a:spcPct val="50000"/>
              </a:spcBef>
              <a:spcAft>
                <a:spcPct val="10000"/>
              </a:spcAft>
            </a:pPr>
            <a:r>
              <a:rPr lang="en-IN" altLang="en-US"/>
              <a:t>If the other expresses right feelings to me, I am “happy”</a:t>
            </a:r>
          </a:p>
          <a:p>
            <a:pPr lvl="1">
              <a:lnSpc>
                <a:spcPct val="90000"/>
              </a:lnSpc>
              <a:spcBef>
                <a:spcPct val="50000"/>
              </a:spcBef>
              <a:spcAft>
                <a:spcPct val="10000"/>
              </a:spcAft>
            </a:pPr>
            <a:r>
              <a:rPr lang="en-IN" altLang="en-US"/>
              <a:t>If the other does not express right feelings to me, I am “unhappy”</a:t>
            </a:r>
          </a:p>
          <a:p>
            <a:pPr marL="457200" indent="-457200">
              <a:lnSpc>
                <a:spcPct val="90000"/>
              </a:lnSpc>
              <a:spcBef>
                <a:spcPct val="50000"/>
              </a:spcBef>
              <a:spcAft>
                <a:spcPct val="10000"/>
              </a:spcAft>
              <a:buFont typeface="Symbol" pitchFamily="18" charset="2"/>
              <a:buNone/>
            </a:pPr>
            <a:endParaRPr altLang="en-US"/>
          </a:p>
          <a:p>
            <a:pPr marL="457200" indent="-457200">
              <a:lnSpc>
                <a:spcPct val="90000"/>
              </a:lnSpc>
              <a:spcBef>
                <a:spcPct val="50000"/>
              </a:spcBef>
              <a:spcAft>
                <a:spcPct val="10000"/>
              </a:spcAft>
              <a:buFont typeface="Symbol" pitchFamily="18" charset="2"/>
              <a:buNone/>
            </a:pPr>
            <a:r>
              <a:rPr altLang="en-US"/>
              <a:t>If the other also does not have these feelings, then s(he) is also trying to get these feelings from me! </a:t>
            </a:r>
          </a:p>
          <a:p>
            <a:pPr marL="457200" indent="-457200">
              <a:lnSpc>
                <a:spcPct val="90000"/>
              </a:lnSpc>
              <a:spcBef>
                <a:spcPct val="50000"/>
              </a:spcBef>
              <a:spcAft>
                <a:spcPct val="10000"/>
              </a:spcAft>
              <a:buFont typeface="Symbol" pitchFamily="18" charset="2"/>
              <a:buNone/>
            </a:pPr>
            <a:r>
              <a:rPr altLang="en-US"/>
              <a:t>(It is like we are begging for feelings from each other </a:t>
            </a:r>
            <a:r>
              <a:rPr lang="en-IN" altLang="en-US"/>
              <a:t>–</a:t>
            </a:r>
            <a:r>
              <a:rPr altLang="en-US"/>
              <a:t> and our bowls are empty!)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93923A6-AFBB-4AAE-BAAA-955E5CD0C9E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0243" name="Text Placeholder 2">
            <a:extLst>
              <a:ext uri="{FF2B5EF4-FFF2-40B4-BE49-F238E27FC236}">
                <a16:creationId xmlns:a16="http://schemas.microsoft.com/office/drawing/2014/main" id="{6C02E799-046D-4C08-A295-15046155BCB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0244" name="Picture 3">
            <a:extLst>
              <a:ext uri="{FF2B5EF4-FFF2-40B4-BE49-F238E27FC236}">
                <a16:creationId xmlns:a16="http://schemas.microsoft.com/office/drawing/2014/main" id="{AD7BEB7F-4A71-47D5-BB50-B7CBA5279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A00EF76-F1E2-431C-8914-7B12C384852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Way Forward</a:t>
            </a:r>
          </a:p>
        </p:txBody>
      </p:sp>
      <p:sp>
        <p:nvSpPr>
          <p:cNvPr id="3" name="Text Placeholder 2">
            <a:extLst>
              <a:ext uri="{FF2B5EF4-FFF2-40B4-BE49-F238E27FC236}">
                <a16:creationId xmlns:a16="http://schemas.microsoft.com/office/drawing/2014/main" id="{84821514-92D8-468E-94B5-50A53C01D1A6}"/>
              </a:ext>
            </a:extLst>
          </p:cNvPr>
          <p:cNvSpPr>
            <a:spLocks noGrp="1"/>
          </p:cNvSpPr>
          <p:nvPr>
            <p:ph type="body" sz="quarter" idx="13"/>
          </p:nvPr>
        </p:nvSpPr>
        <p:spPr/>
        <p:txBody>
          <a:bodyPr>
            <a:normAutofit lnSpcReduction="10000"/>
          </a:bodyPr>
          <a:lstStyle/>
          <a:p>
            <a:pPr marL="457200" indent="-457200">
              <a:spcAft>
                <a:spcPct val="10000"/>
              </a:spcAft>
              <a:buFont typeface="Symbol" pitchFamily="18" charset="2"/>
              <a:buNone/>
              <a:defRPr/>
            </a:pPr>
            <a:r>
              <a:rPr lang="en-GB">
                <a:latin typeface="Arial" charset="0"/>
                <a:cs typeface="Arial" charset="0"/>
              </a:rPr>
              <a:t>The most fundamental thing in relationship is to understand these feelings. If I understand these feelings, then I have these feelings in me</a:t>
            </a:r>
          </a:p>
          <a:p>
            <a:pPr marL="457200" indent="-457200">
              <a:spcAft>
                <a:spcPct val="10000"/>
              </a:spcAft>
              <a:buFont typeface="Symbol" pitchFamily="18" charset="2"/>
              <a:buNone/>
              <a:defRPr/>
            </a:pPr>
            <a:endParaRPr>
              <a:latin typeface="Arial" charset="0"/>
              <a:cs typeface="Arial" charset="0"/>
            </a:endParaRPr>
          </a:p>
          <a:p>
            <a:pPr marL="457200" indent="-457200">
              <a:spcAft>
                <a:spcPct val="10000"/>
              </a:spcAft>
              <a:buFont typeface="Symbol" pitchFamily="18" charset="2"/>
              <a:buNone/>
              <a:defRPr/>
            </a:pPr>
            <a:r>
              <a:rPr lang="en-GB">
                <a:latin typeface="Arial" charset="0"/>
                <a:cs typeface="Arial" charset="0"/>
              </a:rPr>
              <a:t>If I understand the feeling of respect, I have feeling of respect in me</a:t>
            </a:r>
          </a:p>
          <a:p>
            <a:pPr marL="457200" indent="-457200">
              <a:spcAft>
                <a:spcPct val="10000"/>
              </a:spcAft>
              <a:buFont typeface="Symbol" pitchFamily="18" charset="2"/>
              <a:buNone/>
              <a:defRPr/>
            </a:pPr>
            <a:r>
              <a:rPr lang="en-GB">
                <a:latin typeface="Arial" charset="0"/>
                <a:cs typeface="Arial" charset="0"/>
              </a:rPr>
              <a:t>If I have feeling of respect, I am comfortable (in harmony) within myself. I am happy</a:t>
            </a:r>
          </a:p>
          <a:p>
            <a:pPr marL="457200" indent="-457200">
              <a:spcAft>
                <a:spcPct val="10000"/>
              </a:spcAft>
              <a:buFont typeface="Symbol" pitchFamily="18" charset="2"/>
              <a:buNone/>
              <a:defRPr/>
            </a:pPr>
            <a:r>
              <a:rPr lang="en-GB">
                <a:latin typeface="Arial" charset="0"/>
                <a:cs typeface="Arial" charset="0"/>
              </a:rPr>
              <a:t>When I have the feeling of respect within, I naturally express it to the other. This feeling is naturally acceptable to the other… it makes the other also happy</a:t>
            </a:r>
          </a:p>
          <a:p>
            <a:pPr marL="457200" indent="-457200">
              <a:spcAft>
                <a:spcPct val="10000"/>
              </a:spcAft>
              <a:buFont typeface="Symbol" pitchFamily="18" charset="2"/>
              <a:buNone/>
              <a:defRPr/>
            </a:pPr>
            <a:endParaRPr lang="en-GB">
              <a:latin typeface="Arial" charset="0"/>
              <a:cs typeface="Arial" charset="0"/>
            </a:endParaRPr>
          </a:p>
          <a:p>
            <a:pPr marL="457200" indent="-457200">
              <a:spcAft>
                <a:spcPct val="10000"/>
              </a:spcAft>
              <a:buFont typeface="Symbol" pitchFamily="18" charset="2"/>
              <a:buNone/>
              <a:defRPr/>
            </a:pPr>
            <a:r>
              <a:rPr>
                <a:latin typeface="Arial" charset="0"/>
                <a:cs typeface="Arial" charset="0"/>
              </a:rPr>
              <a:t>In this way, understanding the feeling, having the feeling, expressing the feeling and its right evaluation (by both) leads to mutual happiness</a:t>
            </a:r>
          </a:p>
          <a:p>
            <a:pPr marL="457200" indent="-457200">
              <a:spcAft>
                <a:spcPct val="10000"/>
              </a:spcAft>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Right evaluation is required to verify</a:t>
            </a:r>
          </a:p>
          <a:p>
            <a:pPr marL="914400" lvl="2" indent="-457200">
              <a:defRPr/>
            </a:pPr>
            <a:r>
              <a:rPr>
                <a:latin typeface="Arial" charset="0"/>
                <a:cs typeface="Arial" charset="0"/>
              </a:rPr>
              <a:t>whether I have these feelings or not</a:t>
            </a:r>
          </a:p>
          <a:p>
            <a:pPr marL="914400" lvl="2" indent="-457200">
              <a:defRPr/>
            </a:pPr>
            <a:r>
              <a:rPr>
                <a:latin typeface="Arial" charset="0"/>
                <a:cs typeface="Arial" charset="0"/>
              </a:rPr>
              <a:t>whether I have expressed these feelings to the other or not</a:t>
            </a:r>
          </a:p>
          <a:p>
            <a:pPr marL="914400" lvl="2" indent="-457200">
              <a:defRPr/>
            </a:pPr>
            <a:r>
              <a:rPr>
                <a:latin typeface="Arial" charset="0"/>
                <a:cs typeface="Arial" charset="0"/>
              </a:rPr>
              <a:t>whether it has reached to the other or not… and ultimately</a:t>
            </a:r>
          </a:p>
          <a:p>
            <a:pPr marL="914400" lvl="2" indent="-457200">
              <a:defRPr/>
            </a:pPr>
            <a:r>
              <a:rPr>
                <a:latin typeface="Arial" charset="0"/>
                <a:cs typeface="Arial" charset="0"/>
              </a:rPr>
              <a:t>whether the result is mutual happiness or not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2740677-7A6A-4C52-B813-F5E5A545DEC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32771" name="Text Placeholder 2">
            <a:extLst>
              <a:ext uri="{FF2B5EF4-FFF2-40B4-BE49-F238E27FC236}">
                <a16:creationId xmlns:a16="http://schemas.microsoft.com/office/drawing/2014/main" id="{6538DF0F-0D7B-4DC1-AA4F-1B04FEA006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Relationship is – between one self (I</a:t>
            </a:r>
            <a:r>
              <a:rPr lang="en-GB" altLang="en-US" baseline="-25000"/>
              <a:t>1</a:t>
            </a:r>
            <a:r>
              <a:rPr lang="en-GB" altLang="en-US"/>
              <a:t>) and another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There are feelings in relationship – in one self (I</a:t>
            </a:r>
            <a:r>
              <a:rPr lang="en-GB" altLang="en-US" baseline="-25000"/>
              <a:t>1</a:t>
            </a:r>
            <a:r>
              <a:rPr lang="en-GB" altLang="en-US"/>
              <a:t>) for the 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These feelings can be recognized – they are definite (9 Feelings)</a:t>
            </a:r>
          </a:p>
          <a:p>
            <a:pPr marL="457200" indent="-457200">
              <a:buFont typeface="Calibri" panose="020F0502020204030204" pitchFamily="34" charset="0"/>
              <a:buAutoNum type="arabicPeriod"/>
            </a:pPr>
            <a:r>
              <a:rPr lang="en-GB" altLang="en-US"/>
              <a:t>Their fulfilment, evaluation leads to mutual happiness</a:t>
            </a:r>
          </a:p>
          <a:p>
            <a:pPr marL="457200" indent="-457200">
              <a:buFont typeface="Symbol" pitchFamily="18" charset="2"/>
              <a:buNone/>
            </a:pPr>
            <a:endParaRPr altLang="en-US"/>
          </a:p>
          <a:p>
            <a:pPr marL="457200" indent="-457200">
              <a:buFont typeface="Symbol" pitchFamily="18" charset="2"/>
              <a:buNone/>
            </a:pPr>
            <a:r>
              <a:rPr altLang="en-US"/>
              <a:t>Feelings in relationship:</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a:t>From the next lecture, we can start exploring each of these feelings one by one…</a:t>
            </a:r>
          </a:p>
        </p:txBody>
      </p:sp>
      <p:grpSp>
        <p:nvGrpSpPr>
          <p:cNvPr id="32772" name="Group 6">
            <a:extLst>
              <a:ext uri="{FF2B5EF4-FFF2-40B4-BE49-F238E27FC236}">
                <a16:creationId xmlns:a16="http://schemas.microsoft.com/office/drawing/2014/main" id="{6B6314B2-AEA7-4A54-8739-A3888D00BCB8}"/>
              </a:ext>
            </a:extLst>
          </p:cNvPr>
          <p:cNvGrpSpPr>
            <a:grpSpLocks/>
          </p:cNvGrpSpPr>
          <p:nvPr/>
        </p:nvGrpSpPr>
        <p:grpSpPr bwMode="auto">
          <a:xfrm>
            <a:off x="1981200" y="3276600"/>
            <a:ext cx="7210425" cy="2138363"/>
            <a:chOff x="381000" y="3195232"/>
            <a:chExt cx="7210647" cy="2138768"/>
          </a:xfrm>
        </p:grpSpPr>
        <p:sp>
          <p:nvSpPr>
            <p:cNvPr id="32778" name="Content Placeholder 4">
              <a:extLst>
                <a:ext uri="{FF2B5EF4-FFF2-40B4-BE49-F238E27FC236}">
                  <a16:creationId xmlns:a16="http://schemas.microsoft.com/office/drawing/2014/main" id="{BF413B7E-1756-4B51-AC78-A5947B06CFFC}"/>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latin typeface="Kruti Dev 010" pitchFamily="2" charset="0"/>
                </a:rPr>
                <a:t>1- </a:t>
              </a:r>
              <a:r>
                <a:rPr lang="en-GB" altLang="en-US" sz="2000">
                  <a:cs typeface="Arial" panose="020B0604020202020204" pitchFamily="34" charset="0"/>
                </a:rPr>
                <a:t>Trust </a:t>
              </a:r>
              <a:r>
                <a:rPr lang="en-US" altLang="en-US" sz="2400">
                  <a:solidFill>
                    <a:srgbClr val="1E00AA"/>
                  </a:solidFill>
                  <a:latin typeface="Kruti Dev 010" pitchFamily="2" charset="0"/>
                </a:rPr>
                <a:t>fo”okl</a:t>
              </a:r>
              <a:r>
                <a:rPr lang="en-US" altLang="en-US" sz="2400">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latin typeface="Kruti Dev 010" pitchFamily="2" charset="0"/>
                </a:rPr>
                <a:t>2- </a:t>
              </a:r>
              <a:r>
                <a:rPr lang="en-GB" altLang="en-US" sz="2000">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latin typeface="Kruti Dev 010" pitchFamily="2" charset="0"/>
                </a:rPr>
                <a:t>3- </a:t>
              </a:r>
              <a:r>
                <a:rPr lang="en-GB" altLang="en-US" sz="2000">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4- </a:t>
              </a:r>
              <a:r>
                <a:rPr lang="en-GB" altLang="en-US" sz="2000">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5-</a:t>
              </a:r>
              <a:r>
                <a:rPr lang="en-US" altLang="en-US" sz="2000">
                  <a:latin typeface="Kruti Dev 010" pitchFamily="2" charset="0"/>
                </a:rPr>
                <a:t> </a:t>
              </a:r>
              <a:r>
                <a:rPr lang="en-GB" altLang="en-US" sz="2000">
                  <a:cs typeface="Arial" panose="020B0604020202020204" pitchFamily="34" charset="0"/>
                </a:rPr>
                <a:t>Guidance</a:t>
              </a:r>
              <a:r>
                <a:rPr lang="en-GB" altLang="en-US" sz="2000" i="1">
                  <a:cs typeface="Arial" panose="020B0604020202020204" pitchFamily="34" charset="0"/>
                </a:rPr>
                <a:t> </a:t>
              </a:r>
              <a:r>
                <a:rPr lang="en-US" altLang="en-US" sz="2400">
                  <a:solidFill>
                    <a:srgbClr val="1E00AA"/>
                  </a:solidFill>
                  <a:latin typeface="Kruti Dev 010" pitchFamily="2" charset="0"/>
                </a:rPr>
                <a:t>okRlY;</a:t>
              </a:r>
            </a:p>
          </p:txBody>
        </p:sp>
        <p:sp>
          <p:nvSpPr>
            <p:cNvPr id="32779" name="Content Placeholder 5">
              <a:extLst>
                <a:ext uri="{FF2B5EF4-FFF2-40B4-BE49-F238E27FC236}">
                  <a16:creationId xmlns:a16="http://schemas.microsoft.com/office/drawing/2014/main" id="{CE16194F-F180-475C-8B7A-4DA9BB97B41E}"/>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latin typeface="Kruti Dev 010" pitchFamily="2" charset="0"/>
                </a:rPr>
                <a:t>6- </a:t>
              </a:r>
              <a:r>
                <a:rPr lang="en-GB" altLang="en-US" sz="2000">
                  <a:cs typeface="Arial" panose="020B0604020202020204" pitchFamily="34" charset="0"/>
                </a:rPr>
                <a:t>Reverence</a:t>
              </a:r>
              <a:r>
                <a:rPr lang="en-GB" altLang="en-US" sz="2400" i="1">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7-</a:t>
              </a:r>
              <a:r>
                <a:rPr lang="en-US" altLang="en-US" sz="2000">
                  <a:latin typeface="Kruti Dev 010" pitchFamily="2" charset="0"/>
                </a:rPr>
                <a:t> </a:t>
              </a:r>
              <a:r>
                <a:rPr lang="en-GB" altLang="en-US" sz="2000">
                  <a:cs typeface="Arial" panose="020B0604020202020204" pitchFamily="34" charset="0"/>
                </a:rPr>
                <a:t>Glory</a:t>
              </a:r>
              <a:r>
                <a:rPr lang="en-GB" altLang="en-US" sz="2000" i="1">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8-</a:t>
              </a:r>
              <a:r>
                <a:rPr lang="en-US" altLang="en-US" sz="2000">
                  <a:latin typeface="Kruti Dev 010" pitchFamily="2" charset="0"/>
                </a:rPr>
                <a:t> </a:t>
              </a:r>
              <a:r>
                <a:rPr lang="en-GB" altLang="en-US" sz="2000">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9-</a:t>
              </a:r>
              <a:r>
                <a:rPr lang="en-US" altLang="en-US" sz="2000">
                  <a:latin typeface="Kruti Dev 010" pitchFamily="2" charset="0"/>
                </a:rPr>
                <a:t> </a:t>
              </a:r>
              <a:r>
                <a:rPr lang="en-GB" altLang="en-US" sz="2000">
                  <a:cs typeface="Arial" panose="020B0604020202020204" pitchFamily="34" charset="0"/>
                </a:rPr>
                <a:t>Love </a:t>
              </a:r>
              <a:r>
                <a:rPr lang="en-US" altLang="en-US" sz="2400">
                  <a:solidFill>
                    <a:srgbClr val="1E00AA"/>
                  </a:solidFill>
                  <a:latin typeface="Kruti Dev 010" pitchFamily="2" charset="0"/>
                </a:rPr>
                <a:t>izse</a:t>
              </a:r>
              <a:r>
                <a:rPr lang="en-US" altLang="en-US" sz="2400">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grpSp>
        <p:nvGrpSpPr>
          <p:cNvPr id="32773" name="Group 4">
            <a:extLst>
              <a:ext uri="{FF2B5EF4-FFF2-40B4-BE49-F238E27FC236}">
                <a16:creationId xmlns:a16="http://schemas.microsoft.com/office/drawing/2014/main" id="{B8EA6AC1-3757-4103-B045-D0A73C7F998E}"/>
              </a:ext>
            </a:extLst>
          </p:cNvPr>
          <p:cNvGrpSpPr>
            <a:grpSpLocks/>
          </p:cNvGrpSpPr>
          <p:nvPr/>
        </p:nvGrpSpPr>
        <p:grpSpPr bwMode="auto">
          <a:xfrm>
            <a:off x="8915400" y="2133600"/>
            <a:ext cx="3124200" cy="3478213"/>
            <a:chOff x="8839200" y="2149392"/>
            <a:chExt cx="3124200" cy="3477875"/>
          </a:xfrm>
        </p:grpSpPr>
        <p:sp>
          <p:nvSpPr>
            <p:cNvPr id="8" name="TextBox 7">
              <a:extLst>
                <a:ext uri="{FF2B5EF4-FFF2-40B4-BE49-F238E27FC236}">
                  <a16:creationId xmlns:a16="http://schemas.microsoft.com/office/drawing/2014/main" id="{C4AE7D63-5578-4AF3-91CE-A319C9224002}"/>
                </a:ext>
              </a:extLst>
            </p:cNvPr>
            <p:cNvSpPr txBox="1"/>
            <p:nvPr/>
          </p:nvSpPr>
          <p:spPr>
            <a:xfrm>
              <a:off x="8839200" y="2149392"/>
              <a:ext cx="3124200" cy="347787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dirty="0">
                  <a:latin typeface="Arial" panose="020B0604020202020204" pitchFamily="34" charset="0"/>
                  <a:cs typeface="Arial" panose="020B0604020202020204" pitchFamily="34" charset="0"/>
                </a:rPr>
                <a:t>Right Understanding</a:t>
              </a:r>
            </a:p>
            <a:p>
              <a:pPr algn="ctr">
                <a:defRPr/>
              </a:pPr>
              <a:endParaRPr lang="en-IN" sz="2000" dirty="0">
                <a:latin typeface="Arial" panose="020B0604020202020204" pitchFamily="34" charset="0"/>
                <a:cs typeface="Arial" panose="020B0604020202020204" pitchFamily="34" charset="0"/>
              </a:endParaRPr>
            </a:p>
            <a:p>
              <a:pPr algn="ctr">
                <a:defRPr/>
              </a:pPr>
              <a:endParaRPr lang="en-US" altLang="en-US" sz="2000" dirty="0">
                <a:latin typeface="Arial" panose="020B0604020202020204" pitchFamily="34" charset="0"/>
                <a:cs typeface="Arial" panose="020B0604020202020204" pitchFamily="34" charset="0"/>
              </a:endParaRPr>
            </a:p>
            <a:p>
              <a:pPr algn="ctr">
                <a:defRPr/>
              </a:pPr>
              <a:r>
                <a:rPr lang="en-US" sz="2000" dirty="0">
                  <a:latin typeface="Arial" panose="020B0604020202020204" pitchFamily="34" charset="0"/>
                  <a:cs typeface="Arial" panose="020B0604020202020204" pitchFamily="34" charset="0"/>
                </a:rPr>
                <a:t>Right Feeling</a:t>
              </a:r>
            </a:p>
            <a:p>
              <a:pPr algn="ctr">
                <a:defRPr/>
              </a:pPr>
              <a:endParaRPr lang="en-US" altLang="en-US" sz="2000" dirty="0">
                <a:latin typeface="Arial" panose="020B0604020202020204" pitchFamily="34" charset="0"/>
                <a:cs typeface="Arial" panose="020B0604020202020204" pitchFamily="34" charset="0"/>
              </a:endParaRPr>
            </a:p>
            <a:p>
              <a:pPr algn="ctr">
                <a:defRPr/>
              </a:pPr>
              <a:endParaRPr lang="en-US" altLang="en-US" sz="2000" dirty="0">
                <a:latin typeface="Arial" panose="020B0604020202020204" pitchFamily="34" charset="0"/>
                <a:cs typeface="Arial" panose="020B0604020202020204" pitchFamily="34" charset="0"/>
              </a:endParaRPr>
            </a:p>
            <a:p>
              <a:pPr algn="ctr">
                <a:defRPr/>
              </a:pPr>
              <a:r>
                <a:rPr lang="en-US" sz="2000" dirty="0">
                  <a:latin typeface="Arial" panose="020B0604020202020204" pitchFamily="34" charset="0"/>
                  <a:cs typeface="Arial" panose="020B0604020202020204" pitchFamily="34" charset="0"/>
                </a:rPr>
                <a:t>Fulfilment in Relationship – Mutual Happiness</a:t>
              </a:r>
            </a:p>
            <a:p>
              <a:pPr algn="ctr">
                <a:defRPr/>
              </a:pPr>
              <a:endParaRPr lang="en-US" altLang="en-US" sz="2000" dirty="0">
                <a:latin typeface="Arial" panose="020B0604020202020204" pitchFamily="34" charset="0"/>
                <a:cs typeface="Arial" panose="020B0604020202020204" pitchFamily="34" charset="0"/>
              </a:endParaRPr>
            </a:p>
            <a:p>
              <a:pPr algn="ctr">
                <a:defRPr/>
              </a:pPr>
              <a:endParaRPr lang="en-US" altLang="en-US" sz="2000" dirty="0">
                <a:latin typeface="Arial" panose="020B0604020202020204" pitchFamily="34" charset="0"/>
                <a:cs typeface="Arial" panose="020B0604020202020204" pitchFamily="34" charset="0"/>
              </a:endParaRPr>
            </a:p>
            <a:p>
              <a:pPr algn="ctr">
                <a:defRPr/>
              </a:pPr>
              <a:r>
                <a:rPr lang="en-US" altLang="en-US" sz="2000" dirty="0">
                  <a:latin typeface="Arial" panose="020B0604020202020204" pitchFamily="34" charset="0"/>
                  <a:cs typeface="Arial" panose="020B0604020202020204" pitchFamily="34" charset="0"/>
                </a:rPr>
                <a:t>Harmony in the Family</a:t>
              </a:r>
              <a:endParaRPr lang="en-US" sz="20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CDE9833A-2FBC-416A-88EE-4084F6C6DAF1}"/>
                </a:ext>
              </a:extLst>
            </p:cNvPr>
            <p:cNvCxnSpPr/>
            <p:nvPr/>
          </p:nvCxnSpPr>
          <p:spPr>
            <a:xfrm>
              <a:off x="10439400" y="2590674"/>
              <a:ext cx="0" cy="380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2808283-6E73-44DC-83E5-5DFDFB6A373F}"/>
                </a:ext>
              </a:extLst>
            </p:cNvPr>
            <p:cNvCxnSpPr/>
            <p:nvPr/>
          </p:nvCxnSpPr>
          <p:spPr>
            <a:xfrm>
              <a:off x="10439400" y="3504985"/>
              <a:ext cx="0" cy="380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C13E9AA-C1C5-4CA3-AC77-0ED7E174C1E5}"/>
                </a:ext>
              </a:extLst>
            </p:cNvPr>
            <p:cNvCxnSpPr/>
            <p:nvPr/>
          </p:nvCxnSpPr>
          <p:spPr>
            <a:xfrm>
              <a:off x="10439400" y="4724067"/>
              <a:ext cx="0" cy="380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4DB9699-24F4-4448-83FE-617FF562AA8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33795" name="Text Placeholder 2">
            <a:extLst>
              <a:ext uri="{FF2B5EF4-FFF2-40B4-BE49-F238E27FC236}">
                <a16:creationId xmlns:a16="http://schemas.microsoft.com/office/drawing/2014/main" id="{F48F79E7-DE34-492C-B614-44DB266099D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Relationship is – between one self (I</a:t>
            </a:r>
            <a:r>
              <a:rPr lang="en-GB" altLang="en-US" baseline="-25000"/>
              <a:t>1</a:t>
            </a:r>
            <a:r>
              <a:rPr lang="en-GB" altLang="en-US"/>
              <a:t>) and another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There are feelings in relationship – in one self (I</a:t>
            </a:r>
            <a:r>
              <a:rPr lang="en-GB" altLang="en-US" baseline="-25000"/>
              <a:t>1</a:t>
            </a:r>
            <a:r>
              <a:rPr lang="en-GB" altLang="en-US"/>
              <a:t>) for the 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These feelings can be recognized – they are definite (9 Feelings)</a:t>
            </a:r>
          </a:p>
          <a:p>
            <a:pPr marL="457200" indent="-457200">
              <a:buFont typeface="Calibri" panose="020F0502020204030204" pitchFamily="34" charset="0"/>
              <a:buAutoNum type="arabicPeriod"/>
            </a:pPr>
            <a:r>
              <a:rPr lang="en-GB" altLang="en-US"/>
              <a:t>Their fulfilment, evaluation leads to mutual happiness</a:t>
            </a:r>
          </a:p>
          <a:p>
            <a:pPr marL="457200" indent="-457200">
              <a:buFont typeface="Symbol" pitchFamily="18" charset="2"/>
              <a:buNone/>
            </a:pPr>
            <a:endParaRPr altLang="en-US"/>
          </a:p>
          <a:p>
            <a:pPr marL="457200" indent="-457200">
              <a:buFont typeface="Symbol" pitchFamily="18" charset="2"/>
              <a:buNone/>
            </a:pPr>
            <a:r>
              <a:rPr altLang="en-US"/>
              <a:t>Feelings in relationship:</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a:t>From the next lecture, </a:t>
            </a:r>
          </a:p>
          <a:p>
            <a:pPr marL="457200" indent="-457200">
              <a:buFont typeface="Symbol" pitchFamily="18" charset="2"/>
              <a:buNone/>
            </a:pPr>
            <a:r>
              <a:rPr altLang="en-US"/>
              <a:t>we can start exploring each of these feelings one by one…</a:t>
            </a:r>
          </a:p>
          <a:p>
            <a:pPr marL="457200" indent="-457200">
              <a:buFont typeface="Symbol" pitchFamily="18" charset="2"/>
              <a:buNone/>
            </a:pPr>
            <a:endParaRPr altLang="en-US"/>
          </a:p>
        </p:txBody>
      </p:sp>
      <p:grpSp>
        <p:nvGrpSpPr>
          <p:cNvPr id="33796" name="Group 6">
            <a:extLst>
              <a:ext uri="{FF2B5EF4-FFF2-40B4-BE49-F238E27FC236}">
                <a16:creationId xmlns:a16="http://schemas.microsoft.com/office/drawing/2014/main" id="{9AF26198-A36A-41A6-BF94-CEA0F89FD8B5}"/>
              </a:ext>
            </a:extLst>
          </p:cNvPr>
          <p:cNvGrpSpPr>
            <a:grpSpLocks/>
          </p:cNvGrpSpPr>
          <p:nvPr/>
        </p:nvGrpSpPr>
        <p:grpSpPr bwMode="auto">
          <a:xfrm>
            <a:off x="228600" y="3048000"/>
            <a:ext cx="7210425" cy="2138363"/>
            <a:chOff x="381000" y="3195232"/>
            <a:chExt cx="7210647" cy="2138768"/>
          </a:xfrm>
        </p:grpSpPr>
        <p:sp>
          <p:nvSpPr>
            <p:cNvPr id="33798" name="Content Placeholder 4">
              <a:extLst>
                <a:ext uri="{FF2B5EF4-FFF2-40B4-BE49-F238E27FC236}">
                  <a16:creationId xmlns:a16="http://schemas.microsoft.com/office/drawing/2014/main" id="{5373D192-F0BA-4D2E-8A44-F6E1C4C8F1DE}"/>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33799" name="Content Placeholder 5">
              <a:extLst>
                <a:ext uri="{FF2B5EF4-FFF2-40B4-BE49-F238E27FC236}">
                  <a16:creationId xmlns:a16="http://schemas.microsoft.com/office/drawing/2014/main" id="{EB4CF463-87F2-420E-A710-5CBA14AF07B5}"/>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33797" name="Picture 2">
            <a:extLst>
              <a:ext uri="{FF2B5EF4-FFF2-40B4-BE49-F238E27FC236}">
                <a16:creationId xmlns:a16="http://schemas.microsoft.com/office/drawing/2014/main" id="{E8B1D269-34FC-4631-820E-AFDE96E45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0">
            <a:extLst>
              <a:ext uri="{FF2B5EF4-FFF2-40B4-BE49-F238E27FC236}">
                <a16:creationId xmlns:a16="http://schemas.microsoft.com/office/drawing/2014/main" id="{B5A36A5C-F98F-4F9A-A188-518C1918AF7D}"/>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74BAB58-A161-464F-B9C7-5754F8FD165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36867" name="Text Placeholder 2">
            <a:extLst>
              <a:ext uri="{FF2B5EF4-FFF2-40B4-BE49-F238E27FC236}">
                <a16:creationId xmlns:a16="http://schemas.microsoft.com/office/drawing/2014/main" id="{08F04B25-5855-4779-8336-BAE3B9403A9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altLang="en-US"/>
              <a:t>Reflect on your notion of relationship – is it based on the self or on the body?</a:t>
            </a:r>
          </a:p>
          <a:p>
            <a:pPr marL="457200" indent="-457200">
              <a:buFont typeface="Calibri" panose="020F0502020204030204" pitchFamily="34" charset="0"/>
              <a:buAutoNum type="arabicPeriod"/>
            </a:pPr>
            <a:endParaRPr altLang="en-US" sz="1300"/>
          </a:p>
          <a:p>
            <a:pPr marL="457200" indent="-457200">
              <a:buFont typeface="Calibri" panose="020F0502020204030204" pitchFamily="34" charset="0"/>
              <a:buAutoNum type="arabicPeriod"/>
            </a:pPr>
            <a:r>
              <a:rPr altLang="en-US"/>
              <a:t>When you think about relationship, what is central</a:t>
            </a:r>
          </a:p>
          <a:p>
            <a:pPr marL="914400" lvl="2" indent="-457200"/>
            <a:r>
              <a:rPr altLang="en-US"/>
              <a:t>Feelings or</a:t>
            </a:r>
          </a:p>
          <a:p>
            <a:pPr marL="914400" lvl="2" indent="-457200"/>
            <a:r>
              <a:rPr altLang="en-US"/>
              <a:t>Sensation and physical facility</a:t>
            </a:r>
          </a:p>
          <a:p>
            <a:pPr marL="457200" indent="-457200">
              <a:buFont typeface="Calibri" panose="020F0502020204030204" pitchFamily="34" charset="0"/>
              <a:buAutoNum type="arabicPeriod"/>
            </a:pPr>
            <a:endParaRPr altLang="en-US" sz="1300"/>
          </a:p>
          <a:p>
            <a:pPr marL="457200" indent="-457200">
              <a:buFont typeface="Calibri" panose="020F0502020204030204" pitchFamily="34" charset="0"/>
              <a:buAutoNum type="arabicPeriod"/>
            </a:pPr>
            <a:r>
              <a:rPr altLang="en-US"/>
              <a:t>Do you think about</a:t>
            </a:r>
          </a:p>
          <a:p>
            <a:pPr marL="914400" lvl="2" indent="-457200"/>
            <a:r>
              <a:rPr altLang="en-US"/>
              <a:t>Ensuring these feeling in yourself  and expressing them to the other or</a:t>
            </a:r>
          </a:p>
          <a:p>
            <a:pPr marL="914400" lvl="2" indent="-457200"/>
            <a:r>
              <a:rPr altLang="en-US"/>
              <a:t>Getting these feelings from the other</a:t>
            </a:r>
          </a:p>
          <a:p>
            <a:pPr marL="457200" indent="-457200">
              <a:buFont typeface="Calibri" panose="020F0502020204030204" pitchFamily="34" charset="0"/>
              <a:buAutoNum type="arabicPeriod"/>
            </a:pPr>
            <a:endParaRPr altLang="en-US" sz="1300"/>
          </a:p>
          <a:p>
            <a:pPr marL="457200" indent="-457200">
              <a:buFont typeface="Calibri" panose="020F0502020204030204" pitchFamily="34" charset="0"/>
              <a:buAutoNum type="arabicPeriod"/>
            </a:pPr>
            <a:r>
              <a:rPr altLang="en-US"/>
              <a:t>When you think of relationship, do you think of it within your family or also outside your family? (What is the scope of relationship for you)</a:t>
            </a:r>
          </a:p>
          <a:p>
            <a:pPr marL="457200" indent="-457200">
              <a:buFont typeface="Calibri" panose="020F0502020204030204" pitchFamily="34" charset="0"/>
              <a:buAutoNum type="arabicPeriod"/>
            </a:pPr>
            <a:endParaRPr altLang="en-US" sz="1300"/>
          </a:p>
          <a:p>
            <a:pPr marL="457200" indent="-457200">
              <a:buFont typeface="Calibri" panose="020F0502020204030204" pitchFamily="34" charset="0"/>
              <a:buAutoNum type="arabicPeriod"/>
            </a:pPr>
            <a:r>
              <a:rPr altLang="en-US"/>
              <a:t>Find out what effort is being made in our school and college education to understand relationship, and then to practice living in relationship? Then find out what is required to be done starting from home… to school… to college and in society…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4">
            <a:extLst>
              <a:ext uri="{FF2B5EF4-FFF2-40B4-BE49-F238E27FC236}">
                <a16:creationId xmlns:a16="http://schemas.microsoft.com/office/drawing/2014/main" id="{E870C78E-1B47-46AA-839F-696F4F0FBA91}"/>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13: Harmony in the Family – the Basic Unit of Human Interaction</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7891" name="Title 3">
            <a:extLst>
              <a:ext uri="{FF2B5EF4-FFF2-40B4-BE49-F238E27FC236}">
                <a16:creationId xmlns:a16="http://schemas.microsoft.com/office/drawing/2014/main" id="{5E6804E5-CFB6-4020-A5A8-36C087ADEEB3}"/>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35BBF34-B542-486D-8BDF-E6A885A1BEC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Family</a:t>
            </a:r>
            <a:endParaRPr lang="en-GB" altLang="en-US"/>
          </a:p>
        </p:txBody>
      </p:sp>
      <p:sp>
        <p:nvSpPr>
          <p:cNvPr id="39939" name="Text Placeholder 2">
            <a:extLst>
              <a:ext uri="{FF2B5EF4-FFF2-40B4-BE49-F238E27FC236}">
                <a16:creationId xmlns:a16="http://schemas.microsoft.com/office/drawing/2014/main" id="{F671D432-F22E-43A6-8DD3-CECB7685C5E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lang="en-GB" altLang="en-US"/>
              <a:t>Relationship is – between one self (I</a:t>
            </a:r>
            <a:r>
              <a:rPr lang="en-GB" altLang="en-US" baseline="-25000"/>
              <a:t>1</a:t>
            </a:r>
            <a:r>
              <a:rPr lang="en-GB" altLang="en-US"/>
              <a:t>) and another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There are feelings in relationship – in one self (I</a:t>
            </a:r>
            <a:r>
              <a:rPr lang="en-GB" altLang="en-US" baseline="-25000"/>
              <a:t>1</a:t>
            </a:r>
            <a:r>
              <a:rPr lang="en-GB" altLang="en-US"/>
              <a:t>) for the other self (I</a:t>
            </a:r>
            <a:r>
              <a:rPr lang="en-GB" altLang="en-US" baseline="-25000"/>
              <a:t>2</a:t>
            </a:r>
            <a:r>
              <a:rPr lang="en-GB" altLang="en-US"/>
              <a:t>)</a:t>
            </a:r>
          </a:p>
          <a:p>
            <a:pPr marL="457200" indent="-457200">
              <a:buFont typeface="Calibri" panose="020F0502020204030204" pitchFamily="34" charset="0"/>
              <a:buAutoNum type="arabicPeriod"/>
            </a:pPr>
            <a:r>
              <a:rPr lang="en-GB" altLang="en-US"/>
              <a:t>These feelings can be recognized – they are definite (9 Feelings)</a:t>
            </a:r>
          </a:p>
          <a:p>
            <a:pPr marL="457200" indent="-457200">
              <a:buFont typeface="Calibri" panose="020F0502020204030204" pitchFamily="34" charset="0"/>
              <a:buAutoNum type="arabicPeriod"/>
            </a:pPr>
            <a:r>
              <a:rPr lang="en-GB" altLang="en-US"/>
              <a:t>Their fulfilment, evaluation leads to mutual happiness</a:t>
            </a:r>
          </a:p>
          <a:p>
            <a:pPr marL="457200" indent="-457200">
              <a:buFont typeface="Symbol" pitchFamily="18" charset="2"/>
              <a:buNone/>
            </a:pPr>
            <a:endParaRPr altLang="en-US"/>
          </a:p>
          <a:p>
            <a:pPr marL="457200" indent="-457200">
              <a:buFont typeface="Symbol" pitchFamily="18" charset="2"/>
              <a:buNone/>
            </a:pPr>
            <a:r>
              <a:rPr altLang="en-US"/>
              <a:t>Feelings in relationship:</a:t>
            </a:r>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endParaRPr altLang="en-US"/>
          </a:p>
          <a:p>
            <a:pPr marL="457200" indent="-457200">
              <a:buFont typeface="Symbol" pitchFamily="18" charset="2"/>
              <a:buNone/>
            </a:pPr>
            <a:r>
              <a:rPr altLang="en-US"/>
              <a:t>From the next lecture, </a:t>
            </a:r>
          </a:p>
          <a:p>
            <a:pPr marL="457200" indent="-457200">
              <a:buFont typeface="Symbol" pitchFamily="18" charset="2"/>
              <a:buNone/>
            </a:pPr>
            <a:r>
              <a:rPr altLang="en-US"/>
              <a:t>we can start exploring each of these feelings one by one…</a:t>
            </a:r>
          </a:p>
          <a:p>
            <a:pPr marL="457200" indent="-457200">
              <a:buFont typeface="Symbol" pitchFamily="18" charset="2"/>
              <a:buNone/>
            </a:pPr>
            <a:endParaRPr altLang="en-US"/>
          </a:p>
        </p:txBody>
      </p:sp>
      <p:grpSp>
        <p:nvGrpSpPr>
          <p:cNvPr id="39940" name="Group 6">
            <a:extLst>
              <a:ext uri="{FF2B5EF4-FFF2-40B4-BE49-F238E27FC236}">
                <a16:creationId xmlns:a16="http://schemas.microsoft.com/office/drawing/2014/main" id="{93140349-582A-49E9-8864-386D85FE629E}"/>
              </a:ext>
            </a:extLst>
          </p:cNvPr>
          <p:cNvGrpSpPr>
            <a:grpSpLocks/>
          </p:cNvGrpSpPr>
          <p:nvPr/>
        </p:nvGrpSpPr>
        <p:grpSpPr bwMode="auto">
          <a:xfrm>
            <a:off x="228600" y="3048000"/>
            <a:ext cx="7210425" cy="2138363"/>
            <a:chOff x="381000" y="3195232"/>
            <a:chExt cx="7210647" cy="2138768"/>
          </a:xfrm>
        </p:grpSpPr>
        <p:sp>
          <p:nvSpPr>
            <p:cNvPr id="39942" name="Content Placeholder 4">
              <a:extLst>
                <a:ext uri="{FF2B5EF4-FFF2-40B4-BE49-F238E27FC236}">
                  <a16:creationId xmlns:a16="http://schemas.microsoft.com/office/drawing/2014/main" id="{591632AD-100A-496E-9D78-FDB0963BF64C}"/>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39943" name="Content Placeholder 5">
              <a:extLst>
                <a:ext uri="{FF2B5EF4-FFF2-40B4-BE49-F238E27FC236}">
                  <a16:creationId xmlns:a16="http://schemas.microsoft.com/office/drawing/2014/main" id="{3AAE4BFB-CCC5-406C-B1A2-B621920FD364}"/>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39941" name="Picture 7">
            <a:extLst>
              <a:ext uri="{FF2B5EF4-FFF2-40B4-BE49-F238E27FC236}">
                <a16:creationId xmlns:a16="http://schemas.microsoft.com/office/drawing/2014/main" id="{7942A732-E1E1-473A-88EB-BD2349B10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9">
            <a:extLst>
              <a:ext uri="{FF2B5EF4-FFF2-40B4-BE49-F238E27FC236}">
                <a16:creationId xmlns:a16="http://schemas.microsoft.com/office/drawing/2014/main" id="{F1398966-15A7-408F-9687-D03EDB00E71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Feelings based on Understanding</a:t>
            </a:r>
            <a:endParaRPr lang="en-IN" altLang="en-US"/>
          </a:p>
        </p:txBody>
      </p:sp>
      <p:sp>
        <p:nvSpPr>
          <p:cNvPr id="44035" name="Text Placeholder 10">
            <a:extLst>
              <a:ext uri="{FF2B5EF4-FFF2-40B4-BE49-F238E27FC236}">
                <a16:creationId xmlns:a16="http://schemas.microsoft.com/office/drawing/2014/main" id="{6CD17B24-1433-485A-B35E-0D43A5580527}"/>
              </a:ext>
            </a:extLst>
          </p:cNvPr>
          <p:cNvSpPr>
            <a:spLocks noGrp="1" noChangeArrowheads="1"/>
          </p:cNvSpPr>
          <p:nvPr>
            <p:ph type="body" sz="quarter" idx="13"/>
          </p:nvPr>
        </p:nvSpPr>
        <p:spPr bwMode="auto">
          <a:xfrm>
            <a:off x="5105400" y="533400"/>
            <a:ext cx="7086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endParaRPr lang="en-IN" altLang="en-US"/>
          </a:p>
          <a:p>
            <a:pPr marL="0" indent="0">
              <a:buFont typeface="Symbol" pitchFamily="18" charset="2"/>
              <a:buNone/>
            </a:pPr>
            <a:r>
              <a:rPr lang="en-IN" altLang="en-US"/>
              <a:t>In me – unconditional, continuous</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t>Expression of feeling</a:t>
            </a:r>
          </a:p>
          <a:p>
            <a:pPr marL="0" indent="0">
              <a:buFont typeface="Symbol" pitchFamily="18" charset="2"/>
              <a:buNone/>
            </a:pPr>
            <a:r>
              <a:rPr altLang="en-US"/>
              <a:t>(through Body, as and when required)</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sym typeface="Wingdings" panose="05000000000000000000" pitchFamily="2" charset="2"/>
              </a:rPr>
              <a:t> Harmony in the Family</a:t>
            </a:r>
            <a:endParaRPr lang="en-IN" altLang="en-US"/>
          </a:p>
        </p:txBody>
      </p:sp>
      <p:sp>
        <p:nvSpPr>
          <p:cNvPr id="12" name="Right Brace 11">
            <a:extLst>
              <a:ext uri="{FF2B5EF4-FFF2-40B4-BE49-F238E27FC236}">
                <a16:creationId xmlns:a16="http://schemas.microsoft.com/office/drawing/2014/main" id="{26A88CBA-2D87-4904-97D7-3169667E4B2B}"/>
              </a:ext>
            </a:extLst>
          </p:cNvPr>
          <p:cNvSpPr/>
          <p:nvPr/>
        </p:nvSpPr>
        <p:spPr>
          <a:xfrm>
            <a:off x="9372600" y="685800"/>
            <a:ext cx="304800" cy="9906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sp>
        <p:nvSpPr>
          <p:cNvPr id="44037" name="TextBox 13">
            <a:extLst>
              <a:ext uri="{FF2B5EF4-FFF2-40B4-BE49-F238E27FC236}">
                <a16:creationId xmlns:a16="http://schemas.microsoft.com/office/drawing/2014/main" id="{D702EC81-B105-4255-AEA3-BC273C838FE7}"/>
              </a:ext>
            </a:extLst>
          </p:cNvPr>
          <p:cNvSpPr txBox="1">
            <a:spLocks noChangeArrowheads="1"/>
          </p:cNvSpPr>
          <p:nvPr/>
        </p:nvSpPr>
        <p:spPr bwMode="auto">
          <a:xfrm>
            <a:off x="9699625" y="990600"/>
            <a:ext cx="226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Role of Education</a:t>
            </a:r>
            <a:endParaRPr lang="en-IN" altLang="en-US"/>
          </a:p>
        </p:txBody>
      </p:sp>
      <p:pic>
        <p:nvPicPr>
          <p:cNvPr id="44038" name="Picture 10">
            <a:extLst>
              <a:ext uri="{FF2B5EF4-FFF2-40B4-BE49-F238E27FC236}">
                <a16:creationId xmlns:a16="http://schemas.microsoft.com/office/drawing/2014/main" id="{55890163-D770-4617-B969-022627E5A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943475"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CC56B2C5-0CD3-4A9F-800D-24B36243DD5E}"/>
              </a:ext>
            </a:extLst>
          </p:cNvPr>
          <p:cNvSpPr txBox="1">
            <a:spLocks noChangeArrowheads="1"/>
          </p:cNvSpPr>
          <p:nvPr/>
        </p:nvSpPr>
        <p:spPr bwMode="auto">
          <a:xfrm>
            <a:off x="4648200" y="541338"/>
            <a:ext cx="2397125" cy="60118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Font typeface="Arial" panose="020B0604020202020204" pitchFamily="34" charset="0"/>
              <a:buNone/>
            </a:pPr>
            <a:endParaRPr lang="en-US" altLang="en-US" sz="2200"/>
          </a:p>
        </p:txBody>
      </p:sp>
      <p:sp>
        <p:nvSpPr>
          <p:cNvPr id="45059" name="Title 9">
            <a:extLst>
              <a:ext uri="{FF2B5EF4-FFF2-40B4-BE49-F238E27FC236}">
                <a16:creationId xmlns:a16="http://schemas.microsoft.com/office/drawing/2014/main" id="{119717B2-ED54-43AC-A8D6-75186E4A57C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My Feelings are Based on My Assumptions, My Interpretation of Events Outside</a:t>
            </a:r>
            <a:endParaRPr lang="en-IN" altLang="en-US"/>
          </a:p>
        </p:txBody>
      </p:sp>
      <p:sp>
        <p:nvSpPr>
          <p:cNvPr id="45060" name="Text Placeholder 10">
            <a:extLst>
              <a:ext uri="{FF2B5EF4-FFF2-40B4-BE49-F238E27FC236}">
                <a16:creationId xmlns:a16="http://schemas.microsoft.com/office/drawing/2014/main" id="{0945A0C9-0B84-44C4-BC9A-65BEA4C508B1}"/>
              </a:ext>
            </a:extLst>
          </p:cNvPr>
          <p:cNvSpPr>
            <a:spLocks noGrp="1" noChangeArrowheads="1"/>
          </p:cNvSpPr>
          <p:nvPr>
            <p:ph type="body" sz="quarter" idx="13"/>
          </p:nvPr>
        </p:nvSpPr>
        <p:spPr bwMode="auto">
          <a:xfrm>
            <a:off x="76200" y="457200"/>
            <a:ext cx="44958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My feelings are conditional, </a:t>
            </a:r>
          </a:p>
          <a:p>
            <a:pPr marL="0" indent="0">
              <a:buFont typeface="Symbol" pitchFamily="18" charset="2"/>
              <a:buNone/>
            </a:pPr>
            <a:r>
              <a:rPr altLang="en-US"/>
              <a:t>may change from time to time… </a:t>
            </a:r>
          </a:p>
          <a:p>
            <a:pPr marL="0" indent="0">
              <a:buFont typeface="Symbol" pitchFamily="18" charset="2"/>
              <a:buNone/>
            </a:pPr>
            <a:endParaRPr altLang="en-US"/>
          </a:p>
          <a:p>
            <a:pPr marL="0" indent="0">
              <a:buFont typeface="Symbol" pitchFamily="18" charset="2"/>
              <a:buNone/>
            </a:pPr>
            <a:r>
              <a:rPr altLang="en-US"/>
              <a:t>My feelings are decided by </a:t>
            </a:r>
          </a:p>
          <a:p>
            <a:pPr marL="0" indent="0">
              <a:buFont typeface="Symbol" pitchFamily="18" charset="2"/>
              <a:buNone/>
            </a:pPr>
            <a:r>
              <a:rPr altLang="en-US"/>
              <a:t>my own assumptions or </a:t>
            </a:r>
          </a:p>
          <a:p>
            <a:pPr marL="0" indent="0">
              <a:buFont typeface="Symbol" pitchFamily="18" charset="2"/>
              <a:buNone/>
            </a:pPr>
            <a:r>
              <a:rPr altLang="en-US"/>
              <a:t>outside events / behaviour of other</a:t>
            </a:r>
          </a:p>
          <a:p>
            <a:pPr marL="0" indent="0">
              <a:buFont typeface="Symbol" pitchFamily="18" charset="2"/>
              <a:buNone/>
            </a:pPr>
            <a:endParaRPr altLang="en-US"/>
          </a:p>
          <a:p>
            <a:pPr marL="0" indent="0">
              <a:buFont typeface="Symbol" pitchFamily="18" charset="2"/>
              <a:buNone/>
            </a:pPr>
            <a:r>
              <a:rPr altLang="en-US"/>
              <a:t>My state (happiness/unhappiness) is decided/dictated by the other</a:t>
            </a:r>
          </a:p>
          <a:p>
            <a:pPr marL="0" indent="0">
              <a:buFont typeface="Symbol" pitchFamily="18" charset="2"/>
              <a:buNone/>
            </a:pPr>
            <a:r>
              <a:rPr altLang="en-US"/>
              <a:t>(I am in a state of enslavement)</a:t>
            </a:r>
            <a:endParaRPr lang="en-IN" altLang="en-US"/>
          </a:p>
        </p:txBody>
      </p:sp>
      <p:sp>
        <p:nvSpPr>
          <p:cNvPr id="35844" name="Content Placeholder 1">
            <a:extLst>
              <a:ext uri="{FF2B5EF4-FFF2-40B4-BE49-F238E27FC236}">
                <a16:creationId xmlns:a16="http://schemas.microsoft.com/office/drawing/2014/main" id="{D45D2C31-6493-431E-97BF-74D618EE5B58}"/>
              </a:ext>
            </a:extLst>
          </p:cNvPr>
          <p:cNvSpPr txBox="1">
            <a:spLocks noChangeArrowheads="1"/>
          </p:cNvSpPr>
          <p:nvPr/>
        </p:nvSpPr>
        <p:spPr bwMode="auto">
          <a:xfrm>
            <a:off x="7010400" y="533400"/>
            <a:ext cx="5105400" cy="6019800"/>
          </a:xfrm>
          <a:prstGeom prst="rect">
            <a:avLst/>
          </a:prstGeom>
          <a:solidFill>
            <a:srgbClr val="FFC000"/>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Font typeface="Arial" panose="020B0604020202020204" pitchFamily="34" charset="0"/>
              <a:buNone/>
              <a:defRPr/>
            </a:pPr>
            <a:r>
              <a:rPr lang="en-US" altLang="en-US" sz="2200" strike="sngStrike" dirty="0">
                <a:solidFill>
                  <a:schemeClr val="bg1">
                    <a:lumMod val="50000"/>
                  </a:schemeClr>
                </a:solidFill>
              </a:rPr>
              <a:t>Understanding of Relationship in me?</a:t>
            </a:r>
          </a:p>
          <a:p>
            <a:pPr algn="ctr">
              <a:spcBef>
                <a:spcPct val="20000"/>
              </a:spcBef>
              <a:buFont typeface="Arial" panose="020B0604020202020204" pitchFamily="34" charset="0"/>
              <a:buNone/>
              <a:defRPr/>
            </a:pPr>
            <a:endParaRPr lang="en-US" altLang="en-US" sz="2200" dirty="0"/>
          </a:p>
          <a:p>
            <a:pPr>
              <a:spcBef>
                <a:spcPct val="20000"/>
              </a:spcBef>
              <a:buFont typeface="Arial" panose="020B0604020202020204" pitchFamily="34" charset="0"/>
              <a:buNone/>
              <a:defRPr/>
            </a:pPr>
            <a:r>
              <a:rPr lang="en-US" altLang="en-US" sz="2200" dirty="0"/>
              <a:t>	  Feelings and Emotions in me</a:t>
            </a:r>
          </a:p>
          <a:p>
            <a:pPr>
              <a:spcBef>
                <a:spcPct val="20000"/>
              </a:spcBef>
              <a:buFont typeface="Arial" panose="020B0604020202020204" pitchFamily="34" charset="0"/>
              <a:buNone/>
              <a:defRPr/>
            </a:pPr>
            <a:r>
              <a:rPr lang="en-US" altLang="en-US" sz="2200" dirty="0"/>
              <a:t>	(conditional, temporary…</a:t>
            </a:r>
          </a:p>
          <a:p>
            <a:pPr>
              <a:spcBef>
                <a:spcPct val="20000"/>
              </a:spcBef>
              <a:buFont typeface="Arial" panose="020B0604020202020204" pitchFamily="34" charset="0"/>
              <a:buNone/>
              <a:defRPr/>
            </a:pPr>
            <a:r>
              <a:rPr lang="en-US" altLang="en-US" sz="2200" dirty="0"/>
              <a:t>	sometime relationship</a:t>
            </a:r>
          </a:p>
          <a:p>
            <a:pPr>
              <a:spcBef>
                <a:spcPct val="20000"/>
              </a:spcBef>
              <a:buFont typeface="Arial" panose="020B0604020202020204" pitchFamily="34" charset="0"/>
              <a:buNone/>
              <a:defRPr/>
            </a:pPr>
            <a:r>
              <a:rPr lang="en-US" altLang="en-US" sz="2200" dirty="0"/>
              <a:t>	sometime opposition)</a:t>
            </a:r>
          </a:p>
          <a:p>
            <a:pPr>
              <a:spcBef>
                <a:spcPct val="20000"/>
              </a:spcBef>
              <a:buFont typeface="Arial" panose="020B0604020202020204" pitchFamily="34" charset="0"/>
              <a:buNone/>
              <a:defRPr/>
            </a:pPr>
            <a:r>
              <a:rPr lang="en-US" altLang="en-US" sz="2200" dirty="0"/>
              <a:t>		</a:t>
            </a:r>
            <a:r>
              <a:rPr lang="en-US" altLang="en-US" sz="2200" b="1" dirty="0">
                <a:solidFill>
                  <a:srgbClr val="002060"/>
                </a:solidFill>
              </a:rPr>
              <a:t>Happiness or </a:t>
            </a:r>
          </a:p>
          <a:p>
            <a:pPr>
              <a:spcBef>
                <a:spcPct val="20000"/>
              </a:spcBef>
              <a:buFont typeface="Arial" panose="020B0604020202020204" pitchFamily="34" charset="0"/>
              <a:buNone/>
              <a:defRPr/>
            </a:pPr>
            <a:r>
              <a:rPr lang="en-US" altLang="en-US" sz="2200" b="1" dirty="0">
                <a:solidFill>
                  <a:srgbClr val="002060"/>
                </a:solidFill>
              </a:rPr>
              <a:t>		Unhappiness in Me</a:t>
            </a:r>
          </a:p>
          <a:p>
            <a:pPr>
              <a:spcBef>
                <a:spcPct val="20000"/>
              </a:spcBef>
              <a:buFont typeface="Arial" panose="020B0604020202020204" pitchFamily="34" charset="0"/>
              <a:buNone/>
              <a:defRPr/>
            </a:pPr>
            <a:endParaRPr lang="en-US" altLang="en-US" sz="2200" b="1" dirty="0">
              <a:solidFill>
                <a:srgbClr val="002060"/>
              </a:solidFill>
            </a:endParaRPr>
          </a:p>
          <a:p>
            <a:pPr>
              <a:spcBef>
                <a:spcPct val="20000"/>
              </a:spcBef>
              <a:buFont typeface="Arial" panose="020B0604020202020204" pitchFamily="34" charset="0"/>
              <a:buNone/>
              <a:defRPr/>
            </a:pPr>
            <a:r>
              <a:rPr lang="en-US" altLang="en-US" sz="2200" strike="sngStrike" dirty="0">
                <a:solidFill>
                  <a:schemeClr val="bg1">
                    <a:lumMod val="50000"/>
                  </a:schemeClr>
                </a:solidFill>
              </a:rPr>
              <a:t>Acceptance of Relationship by me?</a:t>
            </a:r>
          </a:p>
          <a:p>
            <a:pPr algn="ctr">
              <a:spcBef>
                <a:spcPct val="20000"/>
              </a:spcBef>
              <a:buFont typeface="Arial" panose="020B0604020202020204" pitchFamily="34" charset="0"/>
              <a:buNone/>
              <a:defRPr/>
            </a:pPr>
            <a:endParaRPr lang="en-US" altLang="en-US" sz="2200" dirty="0"/>
          </a:p>
          <a:p>
            <a:pPr algn="ctr">
              <a:spcBef>
                <a:spcPct val="20000"/>
              </a:spcBef>
              <a:buFont typeface="Arial" panose="020B0604020202020204" pitchFamily="34" charset="0"/>
              <a:buNone/>
              <a:defRPr/>
            </a:pPr>
            <a:r>
              <a:rPr lang="en-US" altLang="en-US" sz="2200" dirty="0"/>
              <a:t>Interacting with Other</a:t>
            </a:r>
          </a:p>
          <a:p>
            <a:pPr>
              <a:spcBef>
                <a:spcPct val="20000"/>
              </a:spcBef>
              <a:buFont typeface="Arial" panose="020B0604020202020204" pitchFamily="34" charset="0"/>
              <a:buNone/>
              <a:defRPr/>
            </a:pPr>
            <a:r>
              <a:rPr lang="en-US" altLang="en-US" sz="2200" dirty="0"/>
              <a:t>	   …</a:t>
            </a:r>
          </a:p>
          <a:p>
            <a:pPr algn="ctr">
              <a:spcBef>
                <a:spcPct val="20000"/>
              </a:spcBef>
              <a:buFont typeface="Arial" panose="020B0604020202020204" pitchFamily="34" charset="0"/>
              <a:buNone/>
              <a:defRPr/>
            </a:pPr>
            <a:endParaRPr lang="en-US" altLang="en-US" sz="2200" dirty="0"/>
          </a:p>
        </p:txBody>
      </p:sp>
      <p:cxnSp>
        <p:nvCxnSpPr>
          <p:cNvPr id="6" name="Straight Arrow Connector 5">
            <a:extLst>
              <a:ext uri="{FF2B5EF4-FFF2-40B4-BE49-F238E27FC236}">
                <a16:creationId xmlns:a16="http://schemas.microsoft.com/office/drawing/2014/main" id="{B8A7245B-366D-48DC-8739-A877C3DB7A29}"/>
              </a:ext>
            </a:extLst>
          </p:cNvPr>
          <p:cNvCxnSpPr/>
          <p:nvPr/>
        </p:nvCxnSpPr>
        <p:spPr bwMode="auto">
          <a:xfrm>
            <a:off x="8686800" y="990600"/>
            <a:ext cx="0" cy="38100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70C736B8-D172-4F1F-A79A-2BA154BE7362}"/>
              </a:ext>
            </a:extLst>
          </p:cNvPr>
          <p:cNvCxnSpPr>
            <a:cxnSpLocks/>
          </p:cNvCxnSpPr>
          <p:nvPr/>
        </p:nvCxnSpPr>
        <p:spPr bwMode="auto">
          <a:xfrm>
            <a:off x="8686800" y="2971800"/>
            <a:ext cx="0" cy="114300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0FAD227-8283-48C6-AF7E-249E28701019}"/>
              </a:ext>
            </a:extLst>
          </p:cNvPr>
          <p:cNvCxnSpPr>
            <a:cxnSpLocks/>
          </p:cNvCxnSpPr>
          <p:nvPr/>
        </p:nvCxnSpPr>
        <p:spPr bwMode="auto">
          <a:xfrm>
            <a:off x="8686800" y="45720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065" name="TextBox 12">
            <a:extLst>
              <a:ext uri="{FF2B5EF4-FFF2-40B4-BE49-F238E27FC236}">
                <a16:creationId xmlns:a16="http://schemas.microsoft.com/office/drawing/2014/main" id="{6DADAA40-6F26-4CC0-AC0B-92E68A8C29C6}"/>
              </a:ext>
            </a:extLst>
          </p:cNvPr>
          <p:cNvSpPr txBox="1">
            <a:spLocks noChangeArrowheads="1"/>
          </p:cNvSpPr>
          <p:nvPr/>
        </p:nvSpPr>
        <p:spPr bwMode="auto">
          <a:xfrm>
            <a:off x="4800600" y="2209800"/>
            <a:ext cx="2212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a:t>Events Outside</a:t>
            </a:r>
          </a:p>
          <a:p>
            <a:pPr>
              <a:spcBef>
                <a:spcPct val="20000"/>
              </a:spcBef>
              <a:buFont typeface="Arial" panose="020B0604020202020204" pitchFamily="34" charset="0"/>
              <a:buNone/>
            </a:pPr>
            <a:r>
              <a:rPr lang="en-US" altLang="en-US"/>
              <a:t>Behaviour of Other</a:t>
            </a:r>
          </a:p>
        </p:txBody>
      </p:sp>
      <p:cxnSp>
        <p:nvCxnSpPr>
          <p:cNvPr id="14" name="Straight Arrow Connector 13">
            <a:extLst>
              <a:ext uri="{FF2B5EF4-FFF2-40B4-BE49-F238E27FC236}">
                <a16:creationId xmlns:a16="http://schemas.microsoft.com/office/drawing/2014/main" id="{17BF3D19-4388-4517-9523-35A667A10299}"/>
              </a:ext>
            </a:extLst>
          </p:cNvPr>
          <p:cNvCxnSpPr>
            <a:cxnSpLocks/>
          </p:cNvCxnSpPr>
          <p:nvPr/>
        </p:nvCxnSpPr>
        <p:spPr bwMode="auto">
          <a:xfrm flipV="1">
            <a:off x="6705600" y="1741488"/>
            <a:ext cx="1143000" cy="652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067" name="TextBox 20">
            <a:extLst>
              <a:ext uri="{FF2B5EF4-FFF2-40B4-BE49-F238E27FC236}">
                <a16:creationId xmlns:a16="http://schemas.microsoft.com/office/drawing/2014/main" id="{30F9E7D1-FF2D-476F-A223-8481EDA125E5}"/>
              </a:ext>
            </a:extLst>
          </p:cNvPr>
          <p:cNvSpPr txBox="1">
            <a:spLocks noChangeArrowheads="1"/>
          </p:cNvSpPr>
          <p:nvPr/>
        </p:nvSpPr>
        <p:spPr bwMode="auto">
          <a:xfrm>
            <a:off x="4800600" y="1371600"/>
            <a:ext cx="2212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a:t>Assumptions</a:t>
            </a:r>
          </a:p>
        </p:txBody>
      </p:sp>
      <p:cxnSp>
        <p:nvCxnSpPr>
          <p:cNvPr id="22" name="Straight Arrow Connector 21">
            <a:extLst>
              <a:ext uri="{FF2B5EF4-FFF2-40B4-BE49-F238E27FC236}">
                <a16:creationId xmlns:a16="http://schemas.microsoft.com/office/drawing/2014/main" id="{855388A1-3347-4551-B902-B7EBFE54A9CE}"/>
              </a:ext>
            </a:extLst>
          </p:cNvPr>
          <p:cNvCxnSpPr>
            <a:cxnSpLocks/>
          </p:cNvCxnSpPr>
          <p:nvPr/>
        </p:nvCxnSpPr>
        <p:spPr bwMode="auto">
          <a:xfrm>
            <a:off x="6324600" y="1555750"/>
            <a:ext cx="15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4">
            <a:extLst>
              <a:ext uri="{FF2B5EF4-FFF2-40B4-BE49-F238E27FC236}">
                <a16:creationId xmlns:a16="http://schemas.microsoft.com/office/drawing/2014/main" id="{CDB53F0B-11F4-4A22-B807-A637209BA349}"/>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Harmony in the Family – the Basic Unit of Human Interaction</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0963" name="Title 3">
            <a:extLst>
              <a:ext uri="{FF2B5EF4-FFF2-40B4-BE49-F238E27FC236}">
                <a16:creationId xmlns:a16="http://schemas.microsoft.com/office/drawing/2014/main" id="{95048B25-A655-4413-8725-B30F9FBB6C6C}"/>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13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3ECF8BE-C673-451B-8372-B97B35B9E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a:extLst>
              <a:ext uri="{FF2B5EF4-FFF2-40B4-BE49-F238E27FC236}">
                <a16:creationId xmlns:a16="http://schemas.microsoft.com/office/drawing/2014/main" id="{7F5539BC-C36A-45C9-AF83-E2DF95DB039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major issue in relationship is fulfillment in relationship. But for that physical facility (and money) is definitely required. Why are you saying that feeling is the most important thing in relationship?</a:t>
            </a:r>
          </a:p>
          <a:p>
            <a:endParaRPr lang="en-US" altLang="en-US"/>
          </a:p>
        </p:txBody>
      </p:sp>
      <p:sp>
        <p:nvSpPr>
          <p:cNvPr id="41987" name="Content Placeholder 1">
            <a:extLst>
              <a:ext uri="{FF2B5EF4-FFF2-40B4-BE49-F238E27FC236}">
                <a16:creationId xmlns:a16="http://schemas.microsoft.com/office/drawing/2014/main" id="{645AA8DF-1A3E-489E-8927-E7F30B772F2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Human aspiration = continuous happiness and prosperity. It is fulfilled by right understanding + fulfilment in relationship + physical facility…</a:t>
            </a:r>
          </a:p>
          <a:p>
            <a:pPr>
              <a:buFont typeface="Arial" panose="020B0604020202020204" pitchFamily="34" charset="0"/>
              <a:buNone/>
            </a:pPr>
            <a:r>
              <a:rPr lang="en-IN" altLang="en-US"/>
              <a:t>	what we are saying is that to ensure fulfillment in relationship, feeling is fundamental, without the right feeling, such as respect, no amount of physical facility is going to result in fulfillment. By that we are not saying that physical facility has no role, it may have a role in the expression of the feeling. E.g. to express the feeling of affection and care, we certainly need physical facility to nurture the body of my relative.</a:t>
            </a:r>
          </a:p>
        </p:txBody>
      </p:sp>
      <p:sp>
        <p:nvSpPr>
          <p:cNvPr id="41988" name="Title 1">
            <a:extLst>
              <a:ext uri="{FF2B5EF4-FFF2-40B4-BE49-F238E27FC236}">
                <a16:creationId xmlns:a16="http://schemas.microsoft.com/office/drawing/2014/main" id="{B5277708-1A51-4008-8848-752D1431CDA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38FD7535-0466-4E4B-8B40-4260167590F9}"/>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a:extLst>
              <a:ext uri="{FF2B5EF4-FFF2-40B4-BE49-F238E27FC236}">
                <a16:creationId xmlns:a16="http://schemas.microsoft.com/office/drawing/2014/main" id="{E4134A0D-E7E8-4645-9033-16A3845D19E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relationship exists between one Self and the other Self, what is the role of Body? </a:t>
            </a:r>
          </a:p>
          <a:p>
            <a:endParaRPr lang="en-US" altLang="en-US"/>
          </a:p>
          <a:p>
            <a:r>
              <a:rPr lang="en-US" altLang="en-US"/>
              <a:t>Do I need a body to feel related? Most of our interaction with others is through the Body</a:t>
            </a:r>
          </a:p>
        </p:txBody>
      </p:sp>
      <p:sp>
        <p:nvSpPr>
          <p:cNvPr id="43011" name="Content Placeholder 1">
            <a:extLst>
              <a:ext uri="{FF2B5EF4-FFF2-40B4-BE49-F238E27FC236}">
                <a16:creationId xmlns:a16="http://schemas.microsoft.com/office/drawing/2014/main" id="{3002C6C5-1F78-4106-AFB4-98EDAD25429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 body is used as a instrument by both the self, as and when required.</a:t>
            </a:r>
          </a:p>
          <a:p>
            <a:endParaRPr lang="en-IN" altLang="en-US"/>
          </a:p>
          <a:p>
            <a:r>
              <a:rPr lang="en-IN" altLang="en-US"/>
              <a:t>As human beings, we are the co-existence of self and body; therefore, different types relationship in case of human being is defined in terms of self as well as body, e.g. relationship between father and son. However, the fundamental thing in fulfillment in relationship is the feelings, e.g. feeling of gratitude and glory on the part of the son and feeling of affection, care and guidance on the part of the father.</a:t>
            </a:r>
          </a:p>
        </p:txBody>
      </p:sp>
      <p:sp>
        <p:nvSpPr>
          <p:cNvPr id="43012" name="Title 1">
            <a:extLst>
              <a:ext uri="{FF2B5EF4-FFF2-40B4-BE49-F238E27FC236}">
                <a16:creationId xmlns:a16="http://schemas.microsoft.com/office/drawing/2014/main" id="{1ADC450B-702D-4E85-B1FC-89D56E9C994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050E7C15-B90E-4A27-8483-902D79AA2219}"/>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9">
            <a:extLst>
              <a:ext uri="{FF2B5EF4-FFF2-40B4-BE49-F238E27FC236}">
                <a16:creationId xmlns:a16="http://schemas.microsoft.com/office/drawing/2014/main" id="{F1398966-15A7-408F-9687-D03EDB00E71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Feelings based on Understanding</a:t>
            </a:r>
            <a:endParaRPr lang="en-IN" altLang="en-US"/>
          </a:p>
        </p:txBody>
      </p:sp>
      <p:sp>
        <p:nvSpPr>
          <p:cNvPr id="44035" name="Text Placeholder 10">
            <a:extLst>
              <a:ext uri="{FF2B5EF4-FFF2-40B4-BE49-F238E27FC236}">
                <a16:creationId xmlns:a16="http://schemas.microsoft.com/office/drawing/2014/main" id="{6CD17B24-1433-485A-B35E-0D43A5580527}"/>
              </a:ext>
            </a:extLst>
          </p:cNvPr>
          <p:cNvSpPr>
            <a:spLocks noGrp="1" noChangeArrowheads="1"/>
          </p:cNvSpPr>
          <p:nvPr>
            <p:ph type="body" sz="quarter" idx="13"/>
          </p:nvPr>
        </p:nvSpPr>
        <p:spPr bwMode="auto">
          <a:xfrm>
            <a:off x="5105400" y="533400"/>
            <a:ext cx="7086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endParaRPr lang="en-IN" altLang="en-US"/>
          </a:p>
          <a:p>
            <a:pPr marL="0" indent="0">
              <a:buFont typeface="Symbol" pitchFamily="18" charset="2"/>
              <a:buNone/>
            </a:pPr>
            <a:r>
              <a:rPr lang="en-IN" altLang="en-US"/>
              <a:t>In me – unconditional, continuous</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t>Expression of feeling</a:t>
            </a:r>
          </a:p>
          <a:p>
            <a:pPr marL="0" indent="0">
              <a:buFont typeface="Symbol" pitchFamily="18" charset="2"/>
              <a:buNone/>
            </a:pPr>
            <a:r>
              <a:rPr altLang="en-US"/>
              <a:t>(through Body, as and when required)</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sym typeface="Wingdings" panose="05000000000000000000" pitchFamily="2" charset="2"/>
              </a:rPr>
              <a:t> Harmony in the Family</a:t>
            </a:r>
            <a:endParaRPr lang="en-IN" altLang="en-US"/>
          </a:p>
        </p:txBody>
      </p:sp>
      <p:sp>
        <p:nvSpPr>
          <p:cNvPr id="12" name="Right Brace 11">
            <a:extLst>
              <a:ext uri="{FF2B5EF4-FFF2-40B4-BE49-F238E27FC236}">
                <a16:creationId xmlns:a16="http://schemas.microsoft.com/office/drawing/2014/main" id="{26A88CBA-2D87-4904-97D7-3169667E4B2B}"/>
              </a:ext>
            </a:extLst>
          </p:cNvPr>
          <p:cNvSpPr/>
          <p:nvPr/>
        </p:nvSpPr>
        <p:spPr>
          <a:xfrm>
            <a:off x="9372600" y="685800"/>
            <a:ext cx="304800" cy="9906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sp>
        <p:nvSpPr>
          <p:cNvPr id="44037" name="TextBox 13">
            <a:extLst>
              <a:ext uri="{FF2B5EF4-FFF2-40B4-BE49-F238E27FC236}">
                <a16:creationId xmlns:a16="http://schemas.microsoft.com/office/drawing/2014/main" id="{D702EC81-B105-4255-AEA3-BC273C838FE7}"/>
              </a:ext>
            </a:extLst>
          </p:cNvPr>
          <p:cNvSpPr txBox="1">
            <a:spLocks noChangeArrowheads="1"/>
          </p:cNvSpPr>
          <p:nvPr/>
        </p:nvSpPr>
        <p:spPr bwMode="auto">
          <a:xfrm>
            <a:off x="9699625" y="990600"/>
            <a:ext cx="226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Role of Education</a:t>
            </a:r>
            <a:endParaRPr lang="en-IN" altLang="en-US"/>
          </a:p>
        </p:txBody>
      </p:sp>
      <p:pic>
        <p:nvPicPr>
          <p:cNvPr id="44038" name="Picture 10">
            <a:extLst>
              <a:ext uri="{FF2B5EF4-FFF2-40B4-BE49-F238E27FC236}">
                <a16:creationId xmlns:a16="http://schemas.microsoft.com/office/drawing/2014/main" id="{55890163-D770-4617-B969-022627E5A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943475"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CC56B2C5-0CD3-4A9F-800D-24B36243DD5E}"/>
              </a:ext>
            </a:extLst>
          </p:cNvPr>
          <p:cNvSpPr txBox="1">
            <a:spLocks noChangeArrowheads="1"/>
          </p:cNvSpPr>
          <p:nvPr/>
        </p:nvSpPr>
        <p:spPr bwMode="auto">
          <a:xfrm>
            <a:off x="4648200" y="541338"/>
            <a:ext cx="2397125" cy="60118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Font typeface="Arial" panose="020B0604020202020204" pitchFamily="34" charset="0"/>
              <a:buNone/>
            </a:pPr>
            <a:endParaRPr lang="en-US" altLang="en-US" sz="2200"/>
          </a:p>
        </p:txBody>
      </p:sp>
      <p:sp>
        <p:nvSpPr>
          <p:cNvPr id="45059" name="Title 9">
            <a:extLst>
              <a:ext uri="{FF2B5EF4-FFF2-40B4-BE49-F238E27FC236}">
                <a16:creationId xmlns:a16="http://schemas.microsoft.com/office/drawing/2014/main" id="{119717B2-ED54-43AC-A8D6-75186E4A57C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My Feelings are Based on My Assumptions, My Interpretation of Events Outside</a:t>
            </a:r>
            <a:endParaRPr lang="en-IN" altLang="en-US"/>
          </a:p>
        </p:txBody>
      </p:sp>
      <p:sp>
        <p:nvSpPr>
          <p:cNvPr id="45060" name="Text Placeholder 10">
            <a:extLst>
              <a:ext uri="{FF2B5EF4-FFF2-40B4-BE49-F238E27FC236}">
                <a16:creationId xmlns:a16="http://schemas.microsoft.com/office/drawing/2014/main" id="{0945A0C9-0B84-44C4-BC9A-65BEA4C508B1}"/>
              </a:ext>
            </a:extLst>
          </p:cNvPr>
          <p:cNvSpPr>
            <a:spLocks noGrp="1" noChangeArrowheads="1"/>
          </p:cNvSpPr>
          <p:nvPr>
            <p:ph type="body" sz="quarter" idx="13"/>
          </p:nvPr>
        </p:nvSpPr>
        <p:spPr bwMode="auto">
          <a:xfrm>
            <a:off x="76200" y="457200"/>
            <a:ext cx="44958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My feelings are conditional, </a:t>
            </a:r>
          </a:p>
          <a:p>
            <a:pPr marL="0" indent="0">
              <a:buFont typeface="Symbol" pitchFamily="18" charset="2"/>
              <a:buNone/>
            </a:pPr>
            <a:r>
              <a:rPr altLang="en-US"/>
              <a:t>may change from time to time… </a:t>
            </a:r>
          </a:p>
          <a:p>
            <a:pPr marL="0" indent="0">
              <a:buFont typeface="Symbol" pitchFamily="18" charset="2"/>
              <a:buNone/>
            </a:pPr>
            <a:endParaRPr altLang="en-US"/>
          </a:p>
          <a:p>
            <a:pPr marL="0" indent="0">
              <a:buFont typeface="Symbol" pitchFamily="18" charset="2"/>
              <a:buNone/>
            </a:pPr>
            <a:r>
              <a:rPr altLang="en-US"/>
              <a:t>My feelings are decided by </a:t>
            </a:r>
          </a:p>
          <a:p>
            <a:pPr marL="0" indent="0">
              <a:buFont typeface="Symbol" pitchFamily="18" charset="2"/>
              <a:buNone/>
            </a:pPr>
            <a:r>
              <a:rPr altLang="en-US"/>
              <a:t>my own assumptions or </a:t>
            </a:r>
          </a:p>
          <a:p>
            <a:pPr marL="0" indent="0">
              <a:buFont typeface="Symbol" pitchFamily="18" charset="2"/>
              <a:buNone/>
            </a:pPr>
            <a:r>
              <a:rPr altLang="en-US"/>
              <a:t>outside events / behaviour of other</a:t>
            </a:r>
          </a:p>
          <a:p>
            <a:pPr marL="0" indent="0">
              <a:buFont typeface="Symbol" pitchFamily="18" charset="2"/>
              <a:buNone/>
            </a:pPr>
            <a:endParaRPr altLang="en-US"/>
          </a:p>
          <a:p>
            <a:pPr marL="0" indent="0">
              <a:buFont typeface="Symbol" pitchFamily="18" charset="2"/>
              <a:buNone/>
            </a:pPr>
            <a:r>
              <a:rPr altLang="en-US"/>
              <a:t>My state (happiness/unhappiness) is decided/dictated by the other</a:t>
            </a:r>
          </a:p>
          <a:p>
            <a:pPr marL="0" indent="0">
              <a:buFont typeface="Symbol" pitchFamily="18" charset="2"/>
              <a:buNone/>
            </a:pPr>
            <a:r>
              <a:rPr altLang="en-US"/>
              <a:t>(I am in a state of enslavement)</a:t>
            </a:r>
            <a:endParaRPr lang="en-IN" altLang="en-US"/>
          </a:p>
        </p:txBody>
      </p:sp>
      <p:sp>
        <p:nvSpPr>
          <p:cNvPr id="35844" name="Content Placeholder 1">
            <a:extLst>
              <a:ext uri="{FF2B5EF4-FFF2-40B4-BE49-F238E27FC236}">
                <a16:creationId xmlns:a16="http://schemas.microsoft.com/office/drawing/2014/main" id="{D45D2C31-6493-431E-97BF-74D618EE5B58}"/>
              </a:ext>
            </a:extLst>
          </p:cNvPr>
          <p:cNvSpPr txBox="1">
            <a:spLocks noChangeArrowheads="1"/>
          </p:cNvSpPr>
          <p:nvPr/>
        </p:nvSpPr>
        <p:spPr bwMode="auto">
          <a:xfrm>
            <a:off x="7010400" y="533400"/>
            <a:ext cx="5105400" cy="6019800"/>
          </a:xfrm>
          <a:prstGeom prst="rect">
            <a:avLst/>
          </a:prstGeom>
          <a:solidFill>
            <a:srgbClr val="FFC000"/>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Font typeface="Arial" panose="020B0604020202020204" pitchFamily="34" charset="0"/>
              <a:buNone/>
              <a:defRPr/>
            </a:pPr>
            <a:r>
              <a:rPr lang="en-US" altLang="en-US" sz="2200" strike="sngStrike" dirty="0">
                <a:solidFill>
                  <a:schemeClr val="bg1">
                    <a:lumMod val="50000"/>
                  </a:schemeClr>
                </a:solidFill>
              </a:rPr>
              <a:t>Understanding of Relationship in me?</a:t>
            </a:r>
          </a:p>
          <a:p>
            <a:pPr algn="ctr">
              <a:spcBef>
                <a:spcPct val="20000"/>
              </a:spcBef>
              <a:buFont typeface="Arial" panose="020B0604020202020204" pitchFamily="34" charset="0"/>
              <a:buNone/>
              <a:defRPr/>
            </a:pPr>
            <a:endParaRPr lang="en-US" altLang="en-US" sz="2200" dirty="0"/>
          </a:p>
          <a:p>
            <a:pPr>
              <a:spcBef>
                <a:spcPct val="20000"/>
              </a:spcBef>
              <a:buFont typeface="Arial" panose="020B0604020202020204" pitchFamily="34" charset="0"/>
              <a:buNone/>
              <a:defRPr/>
            </a:pPr>
            <a:r>
              <a:rPr lang="en-US" altLang="en-US" sz="2200" dirty="0"/>
              <a:t>	  Feelings and Emotions in me</a:t>
            </a:r>
          </a:p>
          <a:p>
            <a:pPr>
              <a:spcBef>
                <a:spcPct val="20000"/>
              </a:spcBef>
              <a:buFont typeface="Arial" panose="020B0604020202020204" pitchFamily="34" charset="0"/>
              <a:buNone/>
              <a:defRPr/>
            </a:pPr>
            <a:r>
              <a:rPr lang="en-US" altLang="en-US" sz="2200" dirty="0"/>
              <a:t>	(conditional, temporary…</a:t>
            </a:r>
          </a:p>
          <a:p>
            <a:pPr>
              <a:spcBef>
                <a:spcPct val="20000"/>
              </a:spcBef>
              <a:buFont typeface="Arial" panose="020B0604020202020204" pitchFamily="34" charset="0"/>
              <a:buNone/>
              <a:defRPr/>
            </a:pPr>
            <a:r>
              <a:rPr lang="en-US" altLang="en-US" sz="2200" dirty="0"/>
              <a:t>	sometime relationship</a:t>
            </a:r>
          </a:p>
          <a:p>
            <a:pPr>
              <a:spcBef>
                <a:spcPct val="20000"/>
              </a:spcBef>
              <a:buFont typeface="Arial" panose="020B0604020202020204" pitchFamily="34" charset="0"/>
              <a:buNone/>
              <a:defRPr/>
            </a:pPr>
            <a:r>
              <a:rPr lang="en-US" altLang="en-US" sz="2200" dirty="0"/>
              <a:t>	sometime opposition)</a:t>
            </a:r>
          </a:p>
          <a:p>
            <a:pPr>
              <a:spcBef>
                <a:spcPct val="20000"/>
              </a:spcBef>
              <a:buFont typeface="Arial" panose="020B0604020202020204" pitchFamily="34" charset="0"/>
              <a:buNone/>
              <a:defRPr/>
            </a:pPr>
            <a:r>
              <a:rPr lang="en-US" altLang="en-US" sz="2200" dirty="0"/>
              <a:t>		</a:t>
            </a:r>
            <a:r>
              <a:rPr lang="en-US" altLang="en-US" sz="2200" b="1" dirty="0">
                <a:solidFill>
                  <a:srgbClr val="002060"/>
                </a:solidFill>
              </a:rPr>
              <a:t>Happiness or </a:t>
            </a:r>
          </a:p>
          <a:p>
            <a:pPr>
              <a:spcBef>
                <a:spcPct val="20000"/>
              </a:spcBef>
              <a:buFont typeface="Arial" panose="020B0604020202020204" pitchFamily="34" charset="0"/>
              <a:buNone/>
              <a:defRPr/>
            </a:pPr>
            <a:r>
              <a:rPr lang="en-US" altLang="en-US" sz="2200" b="1" dirty="0">
                <a:solidFill>
                  <a:srgbClr val="002060"/>
                </a:solidFill>
              </a:rPr>
              <a:t>		Unhappiness in Me</a:t>
            </a:r>
          </a:p>
          <a:p>
            <a:pPr>
              <a:spcBef>
                <a:spcPct val="20000"/>
              </a:spcBef>
              <a:buFont typeface="Arial" panose="020B0604020202020204" pitchFamily="34" charset="0"/>
              <a:buNone/>
              <a:defRPr/>
            </a:pPr>
            <a:endParaRPr lang="en-US" altLang="en-US" sz="2200" b="1" dirty="0">
              <a:solidFill>
                <a:srgbClr val="002060"/>
              </a:solidFill>
            </a:endParaRPr>
          </a:p>
          <a:p>
            <a:pPr>
              <a:spcBef>
                <a:spcPct val="20000"/>
              </a:spcBef>
              <a:buFont typeface="Arial" panose="020B0604020202020204" pitchFamily="34" charset="0"/>
              <a:buNone/>
              <a:defRPr/>
            </a:pPr>
            <a:r>
              <a:rPr lang="en-US" altLang="en-US" sz="2200" strike="sngStrike" dirty="0">
                <a:solidFill>
                  <a:schemeClr val="bg1">
                    <a:lumMod val="50000"/>
                  </a:schemeClr>
                </a:solidFill>
              </a:rPr>
              <a:t>Acceptance of Relationship by me?</a:t>
            </a:r>
          </a:p>
          <a:p>
            <a:pPr algn="ctr">
              <a:spcBef>
                <a:spcPct val="20000"/>
              </a:spcBef>
              <a:buFont typeface="Arial" panose="020B0604020202020204" pitchFamily="34" charset="0"/>
              <a:buNone/>
              <a:defRPr/>
            </a:pPr>
            <a:endParaRPr lang="en-US" altLang="en-US" sz="2200" dirty="0"/>
          </a:p>
          <a:p>
            <a:pPr algn="ctr">
              <a:spcBef>
                <a:spcPct val="20000"/>
              </a:spcBef>
              <a:buFont typeface="Arial" panose="020B0604020202020204" pitchFamily="34" charset="0"/>
              <a:buNone/>
              <a:defRPr/>
            </a:pPr>
            <a:r>
              <a:rPr lang="en-US" altLang="en-US" sz="2200" dirty="0"/>
              <a:t>Interacting with Other</a:t>
            </a:r>
          </a:p>
          <a:p>
            <a:pPr>
              <a:spcBef>
                <a:spcPct val="20000"/>
              </a:spcBef>
              <a:buFont typeface="Arial" panose="020B0604020202020204" pitchFamily="34" charset="0"/>
              <a:buNone/>
              <a:defRPr/>
            </a:pPr>
            <a:r>
              <a:rPr lang="en-US" altLang="en-US" sz="2200" dirty="0"/>
              <a:t>	   …</a:t>
            </a:r>
          </a:p>
          <a:p>
            <a:pPr algn="ctr">
              <a:spcBef>
                <a:spcPct val="20000"/>
              </a:spcBef>
              <a:buFont typeface="Arial" panose="020B0604020202020204" pitchFamily="34" charset="0"/>
              <a:buNone/>
              <a:defRPr/>
            </a:pPr>
            <a:endParaRPr lang="en-US" altLang="en-US" sz="2200" dirty="0"/>
          </a:p>
        </p:txBody>
      </p:sp>
      <p:cxnSp>
        <p:nvCxnSpPr>
          <p:cNvPr id="6" name="Straight Arrow Connector 5">
            <a:extLst>
              <a:ext uri="{FF2B5EF4-FFF2-40B4-BE49-F238E27FC236}">
                <a16:creationId xmlns:a16="http://schemas.microsoft.com/office/drawing/2014/main" id="{B8A7245B-366D-48DC-8739-A877C3DB7A29}"/>
              </a:ext>
            </a:extLst>
          </p:cNvPr>
          <p:cNvCxnSpPr/>
          <p:nvPr/>
        </p:nvCxnSpPr>
        <p:spPr bwMode="auto">
          <a:xfrm>
            <a:off x="8686800" y="990600"/>
            <a:ext cx="0" cy="38100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70C736B8-D172-4F1F-A79A-2BA154BE7362}"/>
              </a:ext>
            </a:extLst>
          </p:cNvPr>
          <p:cNvCxnSpPr>
            <a:cxnSpLocks/>
          </p:cNvCxnSpPr>
          <p:nvPr/>
        </p:nvCxnSpPr>
        <p:spPr bwMode="auto">
          <a:xfrm>
            <a:off x="8686800" y="2971800"/>
            <a:ext cx="0" cy="114300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0FAD227-8283-48C6-AF7E-249E28701019}"/>
              </a:ext>
            </a:extLst>
          </p:cNvPr>
          <p:cNvCxnSpPr>
            <a:cxnSpLocks/>
          </p:cNvCxnSpPr>
          <p:nvPr/>
        </p:nvCxnSpPr>
        <p:spPr bwMode="auto">
          <a:xfrm>
            <a:off x="8686800" y="45720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065" name="TextBox 12">
            <a:extLst>
              <a:ext uri="{FF2B5EF4-FFF2-40B4-BE49-F238E27FC236}">
                <a16:creationId xmlns:a16="http://schemas.microsoft.com/office/drawing/2014/main" id="{6DADAA40-6F26-4CC0-AC0B-92E68A8C29C6}"/>
              </a:ext>
            </a:extLst>
          </p:cNvPr>
          <p:cNvSpPr txBox="1">
            <a:spLocks noChangeArrowheads="1"/>
          </p:cNvSpPr>
          <p:nvPr/>
        </p:nvSpPr>
        <p:spPr bwMode="auto">
          <a:xfrm>
            <a:off x="4800600" y="2209800"/>
            <a:ext cx="2212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a:t>Events Outside</a:t>
            </a:r>
          </a:p>
          <a:p>
            <a:pPr>
              <a:spcBef>
                <a:spcPct val="20000"/>
              </a:spcBef>
              <a:buFont typeface="Arial" panose="020B0604020202020204" pitchFamily="34" charset="0"/>
              <a:buNone/>
            </a:pPr>
            <a:r>
              <a:rPr lang="en-US" altLang="en-US"/>
              <a:t>Behaviour of Other</a:t>
            </a:r>
          </a:p>
        </p:txBody>
      </p:sp>
      <p:cxnSp>
        <p:nvCxnSpPr>
          <p:cNvPr id="14" name="Straight Arrow Connector 13">
            <a:extLst>
              <a:ext uri="{FF2B5EF4-FFF2-40B4-BE49-F238E27FC236}">
                <a16:creationId xmlns:a16="http://schemas.microsoft.com/office/drawing/2014/main" id="{17BF3D19-4388-4517-9523-35A667A10299}"/>
              </a:ext>
            </a:extLst>
          </p:cNvPr>
          <p:cNvCxnSpPr>
            <a:cxnSpLocks/>
          </p:cNvCxnSpPr>
          <p:nvPr/>
        </p:nvCxnSpPr>
        <p:spPr bwMode="auto">
          <a:xfrm flipV="1">
            <a:off x="6705600" y="1741488"/>
            <a:ext cx="1143000" cy="652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067" name="TextBox 20">
            <a:extLst>
              <a:ext uri="{FF2B5EF4-FFF2-40B4-BE49-F238E27FC236}">
                <a16:creationId xmlns:a16="http://schemas.microsoft.com/office/drawing/2014/main" id="{30F9E7D1-FF2D-476F-A223-8481EDA125E5}"/>
              </a:ext>
            </a:extLst>
          </p:cNvPr>
          <p:cNvSpPr txBox="1">
            <a:spLocks noChangeArrowheads="1"/>
          </p:cNvSpPr>
          <p:nvPr/>
        </p:nvSpPr>
        <p:spPr bwMode="auto">
          <a:xfrm>
            <a:off x="4800600" y="1371600"/>
            <a:ext cx="2212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en-US" altLang="en-US"/>
              <a:t>Assumptions</a:t>
            </a:r>
          </a:p>
        </p:txBody>
      </p:sp>
      <p:cxnSp>
        <p:nvCxnSpPr>
          <p:cNvPr id="22" name="Straight Arrow Connector 21">
            <a:extLst>
              <a:ext uri="{FF2B5EF4-FFF2-40B4-BE49-F238E27FC236}">
                <a16:creationId xmlns:a16="http://schemas.microsoft.com/office/drawing/2014/main" id="{855388A1-3347-4551-B902-B7EBFE54A9CE}"/>
              </a:ext>
            </a:extLst>
          </p:cNvPr>
          <p:cNvCxnSpPr>
            <a:cxnSpLocks/>
          </p:cNvCxnSpPr>
          <p:nvPr/>
        </p:nvCxnSpPr>
        <p:spPr bwMode="auto">
          <a:xfrm>
            <a:off x="6324600" y="1555750"/>
            <a:ext cx="15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a:extLst>
              <a:ext uri="{FF2B5EF4-FFF2-40B4-BE49-F238E27FC236}">
                <a16:creationId xmlns:a16="http://schemas.microsoft.com/office/drawing/2014/main" id="{BB4F791E-3431-40EC-B556-DA90F53F254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In relationship, we must have mutual understanding or adjustment. And sometimes we even have to compromise and sacrifice. What is the role of adjustment, mutual understanding, sacrifice and compromise?</a:t>
            </a:r>
          </a:p>
          <a:p>
            <a:endParaRPr lang="en-US" altLang="en-US"/>
          </a:p>
        </p:txBody>
      </p:sp>
      <p:sp>
        <p:nvSpPr>
          <p:cNvPr id="46083" name="Content Placeholder 1">
            <a:extLst>
              <a:ext uri="{FF2B5EF4-FFF2-40B4-BE49-F238E27FC236}">
                <a16:creationId xmlns:a16="http://schemas.microsoft.com/office/drawing/2014/main" id="{2C82A6BE-88F9-4D68-B162-528A098FF31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 discussed, we have to understand relationship, accept relationship, have the right feelings in relationship, this will ensure happiness within me. These feelings will be unconditional in me. With this, we have to express this feeling with the other in relationship. This all put together will lead to mutual fulfillment. If we don’t have these unconditional feelings, then any amount of </a:t>
            </a:r>
            <a:r>
              <a:rPr lang="en-US" altLang="en-US"/>
              <a:t>adjustment, compromise</a:t>
            </a:r>
            <a:r>
              <a:rPr lang="en-IN" altLang="en-US"/>
              <a:t> </a:t>
            </a:r>
            <a:r>
              <a:rPr lang="en-US" altLang="en-US"/>
              <a:t>and even sacrifice will not work. These things are helpful only in keeping the relationship from getting worsened or leading to breakdown.</a:t>
            </a:r>
            <a:endParaRPr lang="en-IN" altLang="en-US"/>
          </a:p>
        </p:txBody>
      </p:sp>
      <p:sp>
        <p:nvSpPr>
          <p:cNvPr id="46084" name="Title 1">
            <a:extLst>
              <a:ext uri="{FF2B5EF4-FFF2-40B4-BE49-F238E27FC236}">
                <a16:creationId xmlns:a16="http://schemas.microsoft.com/office/drawing/2014/main" id="{47DF3681-4979-42E7-A225-40FD2B17761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D0EEF735-86DF-452A-BB76-186AF239516C}"/>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a:extLst>
              <a:ext uri="{FF2B5EF4-FFF2-40B4-BE49-F238E27FC236}">
                <a16:creationId xmlns:a16="http://schemas.microsoft.com/office/drawing/2014/main" id="{64E805ED-5D01-44A1-9913-C3911225042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can see that it is possible to understand relationship. if I understand it, but my spouse does not, then… How to go about it?</a:t>
            </a:r>
          </a:p>
          <a:p>
            <a:endParaRPr lang="en-US" altLang="en-US"/>
          </a:p>
        </p:txBody>
      </p:sp>
      <p:sp>
        <p:nvSpPr>
          <p:cNvPr id="47107" name="Content Placeholder 1">
            <a:extLst>
              <a:ext uri="{FF2B5EF4-FFF2-40B4-BE49-F238E27FC236}">
                <a16:creationId xmlns:a16="http://schemas.microsoft.com/office/drawing/2014/main" id="{B6816E0D-2276-419D-AB9E-33DCE2B0510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It is essential to begin from one side atleast. An unconditional acceptance of relationship from my side will atleast ensure happiness in myself, it will further provide a base for relationship. When I express these feelings to other, he will have natural acceptance for it and therefore, it will lead to his happiness as well. But, he may not be able to reciprocate, if he does have the right understanding and unconditional acceptance of relationship, and the feelings borne out of it. In that case, fulfillment from my side will create a space in him to accept relationship on the basis of feeling of gratitude, once there is acceptance, we can have proper sharing and dialogue, which will help in the process of dialogue leading to understanding of relationship and feelings thereby. </a:t>
            </a:r>
          </a:p>
        </p:txBody>
      </p:sp>
      <p:sp>
        <p:nvSpPr>
          <p:cNvPr id="47108" name="Title 1">
            <a:extLst>
              <a:ext uri="{FF2B5EF4-FFF2-40B4-BE49-F238E27FC236}">
                <a16:creationId xmlns:a16="http://schemas.microsoft.com/office/drawing/2014/main" id="{D1F5250B-DE10-480A-8EE1-34B98D170B0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F70B370A-EF52-4119-B889-9E82CF84710E}"/>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a:extLst>
              <a:ext uri="{FF2B5EF4-FFF2-40B4-BE49-F238E27FC236}">
                <a16:creationId xmlns:a16="http://schemas.microsoft.com/office/drawing/2014/main" id="{8DC9AAC1-B315-4620-A993-90C58269ABD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One more possibility is to live separately, not have to worry about relationship. Like when I lived in the hostel, I did not have to worry about the family. Even now, I see young people are not interested in the older generation. So isn’t being independent another solution?</a:t>
            </a:r>
          </a:p>
        </p:txBody>
      </p:sp>
      <p:sp>
        <p:nvSpPr>
          <p:cNvPr id="38915" name="Content Placeholder 1">
            <a:extLst>
              <a:ext uri="{FF2B5EF4-FFF2-40B4-BE49-F238E27FC236}">
                <a16:creationId xmlns:a16="http://schemas.microsoft.com/office/drawing/2014/main" id="{16331937-443C-49CD-A610-DA25A3C62831}"/>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defRPr/>
            </a:pPr>
            <a:r>
              <a:rPr lang="en-IN" altLang="en-US" dirty="0">
                <a:latin typeface="Arial" charset="0"/>
              </a:rPr>
              <a:t>We have amply tried this out in the present day society, and it is certainly not working. </a:t>
            </a:r>
          </a:p>
          <a:p>
            <a:pPr>
              <a:buFont typeface="Arial" charset="0"/>
              <a:buNone/>
              <a:defRPr/>
            </a:pPr>
            <a:r>
              <a:rPr lang="en-IN" altLang="en-US" dirty="0">
                <a:latin typeface="Arial" charset="0"/>
              </a:rPr>
              <a:t>	this is for the reason-</a:t>
            </a:r>
          </a:p>
          <a:p>
            <a:pPr marL="457200" indent="-457200">
              <a:buFont typeface="+mj-lt"/>
              <a:buAutoNum type="arabicPeriod"/>
              <a:defRPr/>
            </a:pPr>
            <a:r>
              <a:rPr lang="en-IN" altLang="en-US" dirty="0">
                <a:latin typeface="Arial" charset="0"/>
              </a:rPr>
              <a:t>relationship is something natural and hence necessary for my happiness and happiness of the other.</a:t>
            </a:r>
          </a:p>
          <a:p>
            <a:pPr marL="457200" indent="-457200">
              <a:buFont typeface="+mj-lt"/>
              <a:buAutoNum type="arabicPeriod"/>
              <a:defRPr/>
            </a:pPr>
            <a:r>
              <a:rPr lang="en-IN" altLang="en-US" dirty="0">
                <a:latin typeface="Arial" charset="0"/>
              </a:rPr>
              <a:t>majority of our functions are in mutual dependence and hence, isolation creates all kinds of problems in the family and society. For example if we don’t have three generations in the family living together, we will need crest for children and old-days home for the old people and so on. </a:t>
            </a:r>
          </a:p>
          <a:p>
            <a:pPr>
              <a:buFont typeface="Arial" charset="0"/>
              <a:buNone/>
              <a:defRPr/>
            </a:pPr>
            <a:r>
              <a:rPr lang="en-IN" altLang="en-US" dirty="0">
                <a:latin typeface="Arial" charset="0"/>
              </a:rPr>
              <a:t>	</a:t>
            </a:r>
          </a:p>
        </p:txBody>
      </p:sp>
      <p:sp>
        <p:nvSpPr>
          <p:cNvPr id="48132" name="Title 1">
            <a:extLst>
              <a:ext uri="{FF2B5EF4-FFF2-40B4-BE49-F238E27FC236}">
                <a16:creationId xmlns:a16="http://schemas.microsoft.com/office/drawing/2014/main" id="{836CDF5E-EDDF-45C8-B2E8-7DBCBC06D5D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418A4D12-33F2-41FD-A4A5-8ADB2C338B06}"/>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a:extLst>
              <a:ext uri="{FF2B5EF4-FFF2-40B4-BE49-F238E27FC236}">
                <a16:creationId xmlns:a16="http://schemas.microsoft.com/office/drawing/2014/main" id="{1E8908CB-5C4F-4E77-8DD8-BD5D9A8A9DD1}"/>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only 9 feelings? What about truth, honesty, hard work, sincerity, generosity… ? Then we also have other traditional values… and our constitutional values, How are all these related?</a:t>
            </a:r>
          </a:p>
        </p:txBody>
      </p:sp>
      <p:sp>
        <p:nvSpPr>
          <p:cNvPr id="44035" name="Content Placeholder 1">
            <a:extLst>
              <a:ext uri="{FF2B5EF4-FFF2-40B4-BE49-F238E27FC236}">
                <a16:creationId xmlns:a16="http://schemas.microsoft.com/office/drawing/2014/main" id="{087A1CC4-8925-4A91-AF18-47A6D49BC4EA}"/>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defRPr/>
            </a:pPr>
            <a:r>
              <a:rPr lang="en-IN" altLang="en-US" dirty="0">
                <a:latin typeface="Arial" charset="0"/>
              </a:rPr>
              <a:t>What is of importance is </a:t>
            </a:r>
          </a:p>
          <a:p>
            <a:pPr marL="457200" indent="-457200">
              <a:buFont typeface="+mj-lt"/>
              <a:buAutoNum type="arabicPeriod"/>
              <a:defRPr/>
            </a:pPr>
            <a:r>
              <a:rPr lang="en-IN" altLang="en-US" dirty="0" err="1">
                <a:latin typeface="Arial" charset="0"/>
              </a:rPr>
              <a:t>realsation</a:t>
            </a:r>
            <a:r>
              <a:rPr lang="en-IN" altLang="en-US" dirty="0">
                <a:latin typeface="Arial" charset="0"/>
              </a:rPr>
              <a:t> and understanding of relationship, harmony and co-existence (truth),</a:t>
            </a:r>
          </a:p>
          <a:p>
            <a:pPr marL="457200" indent="-457200">
              <a:buFont typeface="+mj-lt"/>
              <a:buAutoNum type="arabicPeriod"/>
              <a:defRPr/>
            </a:pPr>
            <a:r>
              <a:rPr lang="en-IN" altLang="en-US" dirty="0">
                <a:latin typeface="Arial" charset="0"/>
              </a:rPr>
              <a:t>acceptance of these relationship, harmony and co-existence (feeling of love) and</a:t>
            </a:r>
          </a:p>
          <a:p>
            <a:pPr marL="457200" indent="-457200">
              <a:buFont typeface="+mj-lt"/>
              <a:buAutoNum type="arabicPeriod"/>
              <a:defRPr/>
            </a:pPr>
            <a:r>
              <a:rPr lang="en-IN" altLang="en-US" dirty="0">
                <a:latin typeface="Arial" charset="0"/>
              </a:rPr>
              <a:t>commitment for </a:t>
            </a:r>
            <a:r>
              <a:rPr lang="en-IN" altLang="en-US" dirty="0" err="1">
                <a:latin typeface="Arial" charset="0"/>
              </a:rPr>
              <a:t>fulfillment</a:t>
            </a:r>
            <a:r>
              <a:rPr lang="en-IN" altLang="en-US" dirty="0">
                <a:latin typeface="Arial" charset="0"/>
              </a:rPr>
              <a:t> of relationship, harmony and co-existence (compassion) </a:t>
            </a:r>
          </a:p>
          <a:p>
            <a:pPr>
              <a:buFont typeface="Arial" charset="0"/>
              <a:buNone/>
              <a:defRPr/>
            </a:pPr>
            <a:endParaRPr lang="en-IN" altLang="en-US" dirty="0">
              <a:latin typeface="Arial" charset="0"/>
            </a:endParaRPr>
          </a:p>
          <a:p>
            <a:pPr>
              <a:buFont typeface="Arial" charset="0"/>
              <a:buNone/>
              <a:defRPr/>
            </a:pPr>
            <a:r>
              <a:rPr lang="en-IN" altLang="en-US" dirty="0">
                <a:latin typeface="Arial" charset="0"/>
              </a:rPr>
              <a:t>	it is the feeling of relationship which is naturally acceptable to every human being, and not the feeling of opposition. This feeling of relationship we want to have for one, many and ultimately for everyone. When we have the feeling of relationship for everyone, it is called love. </a:t>
            </a:r>
          </a:p>
          <a:p>
            <a:pPr>
              <a:buFont typeface="Arial" charset="0"/>
              <a:buChar char="•"/>
              <a:defRPr/>
            </a:pPr>
            <a:endParaRPr lang="en-IN" altLang="en-US" dirty="0">
              <a:latin typeface="Arial" charset="0"/>
            </a:endParaRPr>
          </a:p>
          <a:p>
            <a:pPr>
              <a:buFont typeface="Arial" charset="0"/>
              <a:buChar char="•"/>
              <a:defRPr/>
            </a:pPr>
            <a:r>
              <a:rPr lang="en-IN" altLang="en-US" dirty="0">
                <a:latin typeface="Arial" charset="0"/>
              </a:rPr>
              <a:t>Cross reference of key values, particularly the often used ones constitutional values</a:t>
            </a:r>
          </a:p>
        </p:txBody>
      </p:sp>
      <p:sp>
        <p:nvSpPr>
          <p:cNvPr id="49156" name="Title 1">
            <a:extLst>
              <a:ext uri="{FF2B5EF4-FFF2-40B4-BE49-F238E27FC236}">
                <a16:creationId xmlns:a16="http://schemas.microsoft.com/office/drawing/2014/main" id="{E18A3840-2CE0-466F-952F-2A9C41427E7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0B2920C6-F348-412B-9049-10766E01D10F}"/>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a:extLst>
              <a:ext uri="{FF2B5EF4-FFF2-40B4-BE49-F238E27FC236}">
                <a16:creationId xmlns:a16="http://schemas.microsoft.com/office/drawing/2014/main" id="{6AFA9F48-5857-40A8-B29C-34358D8C10D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only 9 feelings? What about truth, honesty, hard work, sincerity, generosity… ? Then we also have other traditional values… and our constitutional values, How are all these related?</a:t>
            </a:r>
          </a:p>
        </p:txBody>
      </p:sp>
      <p:sp>
        <p:nvSpPr>
          <p:cNvPr id="50179" name="Content Placeholder 1">
            <a:extLst>
              <a:ext uri="{FF2B5EF4-FFF2-40B4-BE49-F238E27FC236}">
                <a16:creationId xmlns:a16="http://schemas.microsoft.com/office/drawing/2014/main" id="{33ABEF94-93D7-4A85-83CC-9067C2B64BF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t>This love is called complete value, and it includes all the feelings in it. So this is what is the most important value, and we must take care of this. Once this is in place, other feelings can be seen as expression of this feeling of love at different levels. For example, affection is an expression of this feeling of love at the level of one or many; care is when this affection is expressed in terms of responsibility of taking care of body.</a:t>
            </a:r>
          </a:p>
          <a:p>
            <a:pPr>
              <a:buFont typeface="Arial" panose="020B0604020202020204" pitchFamily="34" charset="0"/>
              <a:buNone/>
            </a:pPr>
            <a:r>
              <a:rPr lang="en-IN" altLang="en-US"/>
              <a:t>This feeling of love, in essence, is common in most of the traditional systems. Some systems have placed it as non-violence, that is not having the feeling of hatred for any one. Detailed expression of this feeling of love or non-violence may be different in different traditions.</a:t>
            </a:r>
          </a:p>
          <a:p>
            <a:endParaRPr lang="en-IN" altLang="en-US"/>
          </a:p>
          <a:p>
            <a:endParaRPr lang="en-IN" altLang="en-US"/>
          </a:p>
          <a:p>
            <a:r>
              <a:rPr lang="en-IN" altLang="en-US"/>
              <a:t>have</a:t>
            </a:r>
          </a:p>
          <a:p>
            <a:r>
              <a:rPr lang="en-IN" altLang="en-US"/>
              <a:t>Cross reference of key values, particularly the often used ones constitutional values</a:t>
            </a:r>
          </a:p>
        </p:txBody>
      </p:sp>
      <p:sp>
        <p:nvSpPr>
          <p:cNvPr id="50180" name="Title 1">
            <a:extLst>
              <a:ext uri="{FF2B5EF4-FFF2-40B4-BE49-F238E27FC236}">
                <a16:creationId xmlns:a16="http://schemas.microsoft.com/office/drawing/2014/main" id="{FA5A66E5-49F8-4C92-83F4-E7716F45BD2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7AE77FAF-BFD5-4608-8BBE-12F9A5D45B91}"/>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2">
            <a:extLst>
              <a:ext uri="{FF2B5EF4-FFF2-40B4-BE49-F238E27FC236}">
                <a16:creationId xmlns:a16="http://schemas.microsoft.com/office/drawing/2014/main" id="{38C80DDD-802B-4023-9170-1B5A51BACA5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only 9 feelings? What about truth, honesty, hard work, sincerity, generosity… ? Then we also have other traditional values… and our constitutional values, How are all these related?</a:t>
            </a:r>
          </a:p>
          <a:p>
            <a:endParaRPr lang="en-US" altLang="en-US"/>
          </a:p>
        </p:txBody>
      </p:sp>
      <p:sp>
        <p:nvSpPr>
          <p:cNvPr id="51203" name="Content Placeholder 1">
            <a:extLst>
              <a:ext uri="{FF2B5EF4-FFF2-40B4-BE49-F238E27FC236}">
                <a16:creationId xmlns:a16="http://schemas.microsoft.com/office/drawing/2014/main" id="{A9DFE66B-F5F0-457A-AFD0-86A6EA5AE89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t>Let us see this in case of constitutional values such as freedom, fraternity and equality.  </a:t>
            </a:r>
          </a:p>
          <a:p>
            <a:pPr>
              <a:buFont typeface="Arial" panose="020B0604020202020204" pitchFamily="34" charset="0"/>
              <a:buNone/>
            </a:pPr>
            <a:r>
              <a:rPr lang="en-IN" altLang="en-US"/>
              <a:t>Freedom (</a:t>
            </a:r>
            <a:r>
              <a:rPr lang="en-IN" altLang="en-US" i="1"/>
              <a:t>svatantrata</a:t>
            </a:r>
            <a:r>
              <a:rPr lang="en-IN" altLang="en-US"/>
              <a:t>) is being  self- organised, which in essence would mean that I understand what is naturally acceptable to me (i.e. relationship, harmony and co-existence) and I am being with that (i.e. relationship, harmony and co-existence), so that I am in harmony and happiness within.</a:t>
            </a:r>
          </a:p>
          <a:p>
            <a:pPr>
              <a:buFont typeface="Arial" panose="020B0604020202020204" pitchFamily="34" charset="0"/>
              <a:buNone/>
            </a:pPr>
            <a:r>
              <a:rPr lang="en-IN" altLang="en-US"/>
              <a:t>Fraternity in its ultimate would mean having the feeling of love i.e. accepting everyone as related to him, treating everyone as one’s relative.</a:t>
            </a:r>
          </a:p>
          <a:p>
            <a:pPr>
              <a:buFont typeface="Arial" panose="020B0604020202020204" pitchFamily="34" charset="0"/>
              <a:buNone/>
            </a:pPr>
            <a:r>
              <a:rPr lang="en-IN" altLang="en-US"/>
              <a:t>Equality will be a natural outcome of this feeling of love. A mother not only gives equal opportunity to the child but better than herself.</a:t>
            </a:r>
          </a:p>
        </p:txBody>
      </p:sp>
      <p:sp>
        <p:nvSpPr>
          <p:cNvPr id="51204" name="Title 1">
            <a:extLst>
              <a:ext uri="{FF2B5EF4-FFF2-40B4-BE49-F238E27FC236}">
                <a16:creationId xmlns:a16="http://schemas.microsoft.com/office/drawing/2014/main" id="{89640DC0-2A92-4533-A4E6-AA59B20162A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F655C242-3C5D-4E17-AAF5-B7276C292A2B}"/>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C495FB4-2745-453A-B55E-77BF0DB9FA5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Harmony in the Family</a:t>
            </a:r>
            <a:endParaRPr lang="en-US" altLang="en-US"/>
          </a:p>
        </p:txBody>
      </p:sp>
      <p:sp>
        <p:nvSpPr>
          <p:cNvPr id="3" name="Text Placeholder 2">
            <a:extLst>
              <a:ext uri="{FF2B5EF4-FFF2-40B4-BE49-F238E27FC236}">
                <a16:creationId xmlns:a16="http://schemas.microsoft.com/office/drawing/2014/main" id="{80344466-30ED-4DB1-8E3F-28A2809635AB}"/>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a:t>The family is the basic unit or building block of human organisation</a:t>
            </a:r>
          </a:p>
          <a:p>
            <a:pPr marL="0" indent="0">
              <a:buFont typeface="Symbol" pitchFamily="18" charset="2"/>
              <a:buNone/>
              <a:defRPr/>
            </a:pPr>
            <a:endParaRPr lang="en-IN"/>
          </a:p>
          <a:p>
            <a:pPr marL="0" indent="0">
              <a:buFont typeface="Symbol" pitchFamily="18" charset="2"/>
              <a:buNone/>
              <a:defRPr/>
            </a:pPr>
            <a:r>
              <a:rPr lang="en-IN" altLang="en-US"/>
              <a:t>The major issue in the family is of fulfilment in relationship</a:t>
            </a:r>
          </a:p>
          <a:p>
            <a:pPr>
              <a:buFont typeface="Symbol" pitchFamily="18" charset="2"/>
              <a:buNone/>
              <a:defRPr/>
            </a:pPr>
            <a:endParaRPr lang="en-IN" altLang="en-US"/>
          </a:p>
          <a:p>
            <a:pPr>
              <a:buFont typeface="Symbol" pitchFamily="18" charset="2"/>
              <a:buNone/>
              <a:defRPr/>
            </a:pPr>
            <a:r>
              <a:rPr lang="en-IN" altLang="en-US"/>
              <a:t>To live in relationship, to ensure fulfilment in relationship, it is essential to understand relationship</a:t>
            </a:r>
          </a:p>
          <a:p>
            <a:pPr>
              <a:buFont typeface="Symbol" pitchFamily="18" charset="2"/>
              <a:buNone/>
              <a:defRPr/>
            </a:pPr>
            <a:endParaRPr lang="en-IN" altLang="en-US" b="1"/>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endParaRPr lang="en-IN" altLang="en-US">
              <a:solidFill>
                <a:srgbClr val="FF0000"/>
              </a:solidFill>
            </a:endParaRPr>
          </a:p>
          <a:p>
            <a:pPr>
              <a:buFont typeface="Symbol" pitchFamily="18" charset="2"/>
              <a:buNone/>
              <a:defRPr/>
            </a:pPr>
            <a:r>
              <a:rPr lang="en-IN" altLang="en-US">
                <a:solidFill>
                  <a:srgbClr val="FF0000"/>
                </a:solidFill>
              </a:rPr>
              <a:t>Without understanding relationship, it isn’t possible to fulfil relationship… </a:t>
            </a:r>
          </a:p>
          <a:p>
            <a:pPr>
              <a:buFont typeface="Symbol" pitchFamily="18" charset="2"/>
              <a:buNone/>
              <a:defRPr/>
            </a:pPr>
            <a:r>
              <a:rPr lang="en-IN" altLang="en-US">
                <a:solidFill>
                  <a:srgbClr val="FF0000"/>
                </a:solidFill>
              </a:rPr>
              <a:t>e.g. Not speaking to each other… for days… opposition, divorce…</a:t>
            </a:r>
          </a:p>
          <a:p>
            <a:pPr>
              <a:buFont typeface="Symbol" pitchFamily="18" charset="2"/>
              <a:buNone/>
              <a:defRPr/>
            </a:pPr>
            <a:endParaRPr lang="en-I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a:extLst>
              <a:ext uri="{FF2B5EF4-FFF2-40B4-BE49-F238E27FC236}">
                <a16:creationId xmlns:a16="http://schemas.microsoft.com/office/drawing/2014/main" id="{2AB1A77C-B56A-45FD-8DF2-ED6CCEDD89C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about the negative feelings like anger? These are also there</a:t>
            </a:r>
          </a:p>
          <a:p>
            <a:endParaRPr lang="en-US" altLang="en-US"/>
          </a:p>
          <a:p>
            <a:endParaRPr lang="en-US" altLang="en-US"/>
          </a:p>
          <a:p>
            <a:endParaRPr lang="en-US" altLang="en-US"/>
          </a:p>
          <a:p>
            <a:endParaRPr lang="en-US" altLang="en-US"/>
          </a:p>
          <a:p>
            <a:r>
              <a:rPr lang="en-US" altLang="en-US"/>
              <a:t>Many people are happy by seeing others unhappy. How do we relate to such people?</a:t>
            </a:r>
          </a:p>
          <a:p>
            <a:endParaRPr lang="en-US" altLang="en-US"/>
          </a:p>
          <a:p>
            <a:endParaRPr lang="en-US" altLang="en-US"/>
          </a:p>
        </p:txBody>
      </p:sp>
      <p:sp>
        <p:nvSpPr>
          <p:cNvPr id="52227" name="Content Placeholder 1">
            <a:extLst>
              <a:ext uri="{FF2B5EF4-FFF2-40B4-BE49-F238E27FC236}">
                <a16:creationId xmlns:a16="http://schemas.microsoft.com/office/drawing/2014/main" id="{ED786510-3588-4D91-9059-6098CA0A3B1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Negative feelings are basically the absence of naturally acceptable feelings. Anger for example is an expression of the feeling of trust. This we will see when we talk about the feeling of trust in detail.</a:t>
            </a:r>
          </a:p>
          <a:p>
            <a:endParaRPr lang="en-IN" altLang="en-US"/>
          </a:p>
          <a:p>
            <a:r>
              <a:rPr lang="en-IN" altLang="en-US"/>
              <a:t>Such people are having feeling of jealousy with others, and with this unnatural feeling, they are in contradiction, in unhappiness within. We need to help them understand and see the relationship, then they will be able to accept the relationship and with the feeling of affection, they will start thinking of making others happy.</a:t>
            </a:r>
          </a:p>
          <a:p>
            <a:endParaRPr lang="en-IN" altLang="en-US"/>
          </a:p>
        </p:txBody>
      </p:sp>
      <p:sp>
        <p:nvSpPr>
          <p:cNvPr id="52228" name="Title 1">
            <a:extLst>
              <a:ext uri="{FF2B5EF4-FFF2-40B4-BE49-F238E27FC236}">
                <a16:creationId xmlns:a16="http://schemas.microsoft.com/office/drawing/2014/main" id="{735E4142-F2C9-414C-AB71-AACFEEA3BC2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3E8C984A-70FA-468E-B91D-D9532306C124}"/>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a:extLst>
              <a:ext uri="{FF2B5EF4-FFF2-40B4-BE49-F238E27FC236}">
                <a16:creationId xmlns:a16="http://schemas.microsoft.com/office/drawing/2014/main" id="{F1C93348-A9C9-49A3-877F-EF756874CB8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the difference between feelings and emotions?</a:t>
            </a:r>
          </a:p>
          <a:p>
            <a:endParaRPr lang="en-US" altLang="en-US"/>
          </a:p>
          <a:p>
            <a:endParaRPr lang="en-US" altLang="en-US"/>
          </a:p>
          <a:p>
            <a:r>
              <a:rPr lang="en-US" altLang="en-US"/>
              <a:t>Is mood same as emotion?</a:t>
            </a:r>
          </a:p>
          <a:p>
            <a:endParaRPr lang="en-US" altLang="en-US"/>
          </a:p>
          <a:p>
            <a:endParaRPr lang="en-US" altLang="en-US"/>
          </a:p>
          <a:p>
            <a:r>
              <a:rPr lang="en-US" altLang="en-US"/>
              <a:t>I get the feelings I want from my family members or someone else. So if I can manage to get feelings like this, what is the problem? I mean, why do I have to ensure these feelings in myself?</a:t>
            </a:r>
          </a:p>
          <a:p>
            <a:endParaRPr lang="en-US" altLang="en-US"/>
          </a:p>
          <a:p>
            <a:endParaRPr lang="en-US" altLang="en-US"/>
          </a:p>
          <a:p>
            <a:endParaRPr lang="en-US" altLang="en-US"/>
          </a:p>
          <a:p>
            <a:endParaRPr lang="en-US" altLang="en-US"/>
          </a:p>
          <a:p>
            <a:endParaRPr lang="en-US" altLang="en-US"/>
          </a:p>
          <a:p>
            <a:endParaRPr lang="en-US" altLang="en-US"/>
          </a:p>
        </p:txBody>
      </p:sp>
      <p:sp>
        <p:nvSpPr>
          <p:cNvPr id="53251" name="Content Placeholder 1">
            <a:extLst>
              <a:ext uri="{FF2B5EF4-FFF2-40B4-BE49-F238E27FC236}">
                <a16:creationId xmlns:a16="http://schemas.microsoft.com/office/drawing/2014/main" id="{F189A51C-38A6-47D0-9401-10933DB7ED6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are using feeling here in the sense of naturally acceptable feeling; emotions however is used for all types of feelings, whether naturally acceptable or not.</a:t>
            </a:r>
          </a:p>
          <a:p>
            <a:endParaRPr lang="en-IN" altLang="en-US" sz="1100"/>
          </a:p>
          <a:p>
            <a:r>
              <a:rPr lang="en-IN" altLang="en-US"/>
              <a:t>Generally, mood is the state of imagination (DTE). It is certainly based on the feeling / emotion</a:t>
            </a:r>
          </a:p>
          <a:p>
            <a:r>
              <a:rPr lang="en-IN" altLang="en-US" sz="2000"/>
              <a:t>If you can work out this way, there is no problem from our side. But,  you check, whether you want continuity of these feelings or not and whether you can ensure getting these feelings from others in continuity. If not, then it is important that you have these feelings in your self based on right understanding of relationship, as you can ensure the continuity of these feelings in yourself and that can be source of continuous happiness for you, and it can also help ensuring mutual happiness.</a:t>
            </a:r>
          </a:p>
          <a:p>
            <a:endParaRPr lang="en-IN" altLang="en-US" sz="2000"/>
          </a:p>
        </p:txBody>
      </p:sp>
      <p:sp>
        <p:nvSpPr>
          <p:cNvPr id="53252" name="Title 1">
            <a:extLst>
              <a:ext uri="{FF2B5EF4-FFF2-40B4-BE49-F238E27FC236}">
                <a16:creationId xmlns:a16="http://schemas.microsoft.com/office/drawing/2014/main" id="{F778AD8C-298D-43A8-BE34-5EE9AE46AA7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4D3A6C7A-875B-4D14-96EC-0BBA94BD248F}"/>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2DCF090-057F-432A-AB0E-D9EC1EF40A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a:t>
            </a:r>
          </a:p>
        </p:txBody>
      </p:sp>
      <p:sp>
        <p:nvSpPr>
          <p:cNvPr id="4099" name="Text Placeholder 2">
            <a:extLst>
              <a:ext uri="{FF2B5EF4-FFF2-40B4-BE49-F238E27FC236}">
                <a16:creationId xmlns:a16="http://schemas.microsoft.com/office/drawing/2014/main" id="{14E88129-4AB3-4D39-BA5C-68DD7525F5EE}"/>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IN"/>
              <a:t>W</a:t>
            </a:r>
            <a:r>
              <a:t>e had explored into the question “can we live in relationship without understanding relationship?”</a:t>
            </a:r>
          </a:p>
          <a:p>
            <a:pPr>
              <a:buFont typeface="Symbol" pitchFamily="18" charset="2"/>
              <a:buNone/>
              <a:defRPr/>
            </a:pPr>
            <a:r>
              <a:t>Right understanding about relationship is necessary for fulfillment in relationship</a:t>
            </a:r>
          </a:p>
          <a:p>
            <a:pPr>
              <a:buFont typeface="Symbol" pitchFamily="18" charset="2"/>
              <a:buNone/>
              <a:defRPr/>
            </a:pPr>
            <a:endParaRPr/>
          </a:p>
          <a:p>
            <a:pPr>
              <a:buFont typeface="Symbol" pitchFamily="18" charset="2"/>
              <a:buNone/>
              <a:defRPr/>
            </a:pPr>
            <a:r>
              <a:t>We had also explored "the unhappiness in our families is more due to lack of physical facility or more due to lack of fulfillment in relationship?”</a:t>
            </a:r>
          </a:p>
          <a:p>
            <a:pPr>
              <a:buFont typeface="Symbol" pitchFamily="18" charset="2"/>
              <a:buNone/>
              <a:defRPr/>
            </a:pPr>
            <a:r>
              <a:t>The major issue in family is that of relationship; physical facility (and body) is used as a means</a:t>
            </a:r>
          </a:p>
          <a:p>
            <a:pPr>
              <a:buFont typeface="Symbol" pitchFamily="18" charset="2"/>
              <a:buNone/>
              <a:defRPr/>
            </a:pPr>
            <a:endParaRPr/>
          </a:p>
          <a:p>
            <a:pPr>
              <a:buFont typeface="Symbol" pitchFamily="18" charset="2"/>
              <a:buNone/>
              <a:defRPr/>
            </a:pPr>
            <a:r>
              <a:t>As long as we consider human being to be body, it is not possible to understand relationship; and without understanding relationship, it is not possible to fulfill relationship, even though we do want to fulfill relationship.</a:t>
            </a:r>
          </a:p>
          <a:p>
            <a:pPr>
              <a:buFont typeface="Symbol" pitchFamily="18" charset="2"/>
              <a:buNone/>
              <a:defRPr/>
            </a:pPr>
            <a:r>
              <a:t>We are trying to assume relationship on the basis of body and trying to fulfill relationship on the basis of body, and it does not work, </a:t>
            </a:r>
            <a:r>
              <a:rPr err="1"/>
              <a:t>inspite</a:t>
            </a:r>
            <a:r>
              <a:t> of all good intentions</a:t>
            </a:r>
          </a:p>
          <a:p>
            <a:pPr>
              <a:buFont typeface="Symbol" pitchFamily="18" charset="2"/>
              <a:buNone/>
              <a:defRPr/>
            </a:pPr>
            <a:endParaRPr/>
          </a:p>
          <a:p>
            <a:pPr>
              <a:buFont typeface="Symbol" pitchFamily="18" charset="2"/>
              <a:buNone/>
              <a:defRPr/>
            </a:pPr>
            <a:r>
              <a:t>In this module we explore into relationship with the basic clarity that human being is the co-existence of self and body</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2D54399-2D37-4227-97DF-9315BA7FA3E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Being</a:t>
            </a:r>
          </a:p>
        </p:txBody>
      </p:sp>
      <p:sp>
        <p:nvSpPr>
          <p:cNvPr id="17411" name="Text Placeholder 2">
            <a:extLst>
              <a:ext uri="{FF2B5EF4-FFF2-40B4-BE49-F238E27FC236}">
                <a16:creationId xmlns:a16="http://schemas.microsoft.com/office/drawing/2014/main" id="{669C4228-89F4-4D08-9344-5C6BF6D9DA3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Human Being is the co-existence of Self and Body</a:t>
            </a:r>
          </a:p>
          <a:p>
            <a:pPr>
              <a:buFont typeface="Symbol" pitchFamily="18" charset="2"/>
              <a:buNone/>
            </a:pPr>
            <a:endParaRPr altLang="en-US"/>
          </a:p>
          <a:p>
            <a:pPr>
              <a:buFont typeface="Symbol" pitchFamily="18" charset="2"/>
              <a:buNone/>
            </a:pPr>
            <a:r>
              <a:rPr altLang="en-US"/>
              <a:t>The Self is central to human existence</a:t>
            </a:r>
          </a:p>
          <a:p>
            <a:pPr>
              <a:buFont typeface="Symbol" pitchFamily="18" charset="2"/>
              <a:buNone/>
            </a:pPr>
            <a:r>
              <a:rPr lang="en-IN" altLang="en-US"/>
              <a:t>The Body is used as an instrument by the Self</a:t>
            </a:r>
          </a:p>
          <a:p>
            <a:pPr>
              <a:buFont typeface="Symbol" pitchFamily="18" charset="2"/>
              <a:buNone/>
            </a:pPr>
            <a:endParaRPr altLang="en-US"/>
          </a:p>
          <a:p>
            <a:pPr>
              <a:buFont typeface="Symbol" pitchFamily="18" charset="2"/>
              <a:buNone/>
            </a:pPr>
            <a:r>
              <a:rPr altLang="en-US"/>
              <a:t>The need of the Self is continuous happiness. For this, the program of the Self is:</a:t>
            </a:r>
          </a:p>
          <a:p>
            <a:pPr>
              <a:buFont typeface="Symbol" pitchFamily="18" charset="2"/>
              <a:buNone/>
            </a:pPr>
            <a:endParaRPr altLang="en-US" sz="1200"/>
          </a:p>
          <a:p>
            <a:pPr>
              <a:buFont typeface="Symbol" pitchFamily="18" charset="2"/>
              <a:buNone/>
            </a:pPr>
            <a:r>
              <a:rPr altLang="en-US"/>
              <a:t>To understand harmony and</a:t>
            </a:r>
          </a:p>
          <a:p>
            <a:pPr>
              <a:buFont typeface="Symbol" pitchFamily="18" charset="2"/>
              <a:buNone/>
            </a:pPr>
            <a:r>
              <a:rPr altLang="en-US"/>
              <a:t>To live in harmony</a:t>
            </a:r>
          </a:p>
          <a:p>
            <a:pPr>
              <a:buFont typeface="Symbol" pitchFamily="18" charset="2"/>
              <a:buNone/>
            </a:pPr>
            <a:endParaRPr altLang="en-US" sz="3600"/>
          </a:p>
          <a:p>
            <a:pPr>
              <a:buFont typeface="Symbol" pitchFamily="18" charset="2"/>
              <a:buNone/>
            </a:pPr>
            <a:r>
              <a:rPr altLang="en-US"/>
              <a:t>The need of the Body is physical facility</a:t>
            </a:r>
          </a:p>
          <a:p>
            <a:pPr>
              <a:buFont typeface="Symbol" pitchFamily="18" charset="2"/>
              <a:buNone/>
            </a:pPr>
            <a:r>
              <a:rPr altLang="en-US"/>
              <a:t>It is required for the nurturing, protection and right utilisation of the Body</a:t>
            </a:r>
          </a:p>
          <a:p>
            <a:pPr>
              <a:buFont typeface="Symbol" pitchFamily="18" charset="2"/>
              <a:buNone/>
            </a:pPr>
            <a:endParaRPr altLang="en-US"/>
          </a:p>
          <a:p>
            <a:pPr>
              <a:buFont typeface="Symbol" pitchFamily="18" charset="2"/>
              <a:buNone/>
            </a:pPr>
            <a:r>
              <a:rPr altLang="en-US"/>
              <a:t>(production, protection and right utilisastion of physical facility is a part (&lt; 1/4</a:t>
            </a:r>
            <a:r>
              <a:rPr altLang="en-US" baseline="30000"/>
              <a:t>th</a:t>
            </a:r>
            <a:r>
              <a:rPr lang="en-IN" altLang="en-US"/>
              <a:t>) of my program)</a:t>
            </a:r>
            <a:endParaRPr altLang="en-US"/>
          </a:p>
        </p:txBody>
      </p:sp>
      <p:grpSp>
        <p:nvGrpSpPr>
          <p:cNvPr id="17412" name="Group 5">
            <a:extLst>
              <a:ext uri="{FF2B5EF4-FFF2-40B4-BE49-F238E27FC236}">
                <a16:creationId xmlns:a16="http://schemas.microsoft.com/office/drawing/2014/main" id="{023C71A1-9D92-443F-A80D-48F6618AD9D5}"/>
              </a:ext>
            </a:extLst>
          </p:cNvPr>
          <p:cNvGrpSpPr>
            <a:grpSpLocks/>
          </p:cNvGrpSpPr>
          <p:nvPr/>
        </p:nvGrpSpPr>
        <p:grpSpPr bwMode="auto">
          <a:xfrm>
            <a:off x="3505200" y="3048000"/>
            <a:ext cx="4505325" cy="1631950"/>
            <a:chOff x="4214921" y="2133599"/>
            <a:chExt cx="2471013" cy="1699048"/>
          </a:xfrm>
        </p:grpSpPr>
        <p:sp>
          <p:nvSpPr>
            <p:cNvPr id="17413" name="TextBox 3">
              <a:extLst>
                <a:ext uri="{FF2B5EF4-FFF2-40B4-BE49-F238E27FC236}">
                  <a16:creationId xmlns:a16="http://schemas.microsoft.com/office/drawing/2014/main" id="{D88A3573-7565-4EB1-9FD8-2B037C2806DC}"/>
                </a:ext>
              </a:extLst>
            </p:cNvPr>
            <p:cNvSpPr txBox="1">
              <a:spLocks noChangeArrowheads="1"/>
            </p:cNvSpPr>
            <p:nvPr/>
          </p:nvSpPr>
          <p:spPr bwMode="auto">
            <a:xfrm>
              <a:off x="4323734" y="2133599"/>
              <a:ext cx="2362200" cy="16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t> at all levels of being</a:t>
              </a:r>
            </a:p>
            <a:p>
              <a:pPr lvl="1" eaLnBrk="1" hangingPunct="1">
                <a:buFont typeface="Calibri" panose="020F0502020204030204" pitchFamily="34" charset="0"/>
                <a:buAutoNum type="arabicPeriod"/>
              </a:pPr>
              <a:r>
                <a:rPr lang="en-US" altLang="en-US" sz="2000">
                  <a:cs typeface="Arial" panose="020B0604020202020204" pitchFamily="34" charset="0"/>
                </a:rPr>
                <a:t>As an individual human being</a:t>
              </a:r>
            </a:p>
            <a:p>
              <a:pPr lvl="1" eaLnBrk="1" hangingPunct="1">
                <a:buFont typeface="Calibri" panose="020F0502020204030204" pitchFamily="34" charset="0"/>
                <a:buAutoNum type="arabicPeriod"/>
              </a:pPr>
              <a:r>
                <a:rPr lang="en-US" altLang="en-US" sz="2000">
                  <a:cs typeface="Arial" panose="020B0604020202020204" pitchFamily="34" charset="0"/>
                </a:rPr>
                <a:t>As a member of the family</a:t>
              </a:r>
            </a:p>
            <a:p>
              <a:pPr lvl="1" eaLnBrk="1" hangingPunct="1">
                <a:buFont typeface="Calibri" panose="020F0502020204030204" pitchFamily="34" charset="0"/>
                <a:buAutoNum type="arabicPeriod"/>
              </a:pPr>
              <a:r>
                <a:rPr lang="en-US" altLang="en-US" sz="2000">
                  <a:cs typeface="Arial" panose="020B0604020202020204" pitchFamily="34" charset="0"/>
                </a:rPr>
                <a:t>As a member of society</a:t>
              </a:r>
            </a:p>
            <a:p>
              <a:pPr lvl="1" eaLnBrk="1" hangingPunct="1">
                <a:buFont typeface="Calibri" panose="020F0502020204030204" pitchFamily="34" charset="0"/>
                <a:buAutoNum type="arabicPeriod"/>
              </a:pPr>
              <a:r>
                <a:rPr lang="en-US" altLang="en-US" sz="2000">
                  <a:cs typeface="Arial" panose="020B0604020202020204" pitchFamily="34" charset="0"/>
                </a:rPr>
                <a:t>As an unit in nature/existence</a:t>
              </a:r>
              <a:endParaRPr lang="en-GB" altLang="en-US" sz="2000"/>
            </a:p>
          </p:txBody>
        </p:sp>
        <p:sp>
          <p:nvSpPr>
            <p:cNvPr id="6" name="Right Brace 5">
              <a:extLst>
                <a:ext uri="{FF2B5EF4-FFF2-40B4-BE49-F238E27FC236}">
                  <a16:creationId xmlns:a16="http://schemas.microsoft.com/office/drawing/2014/main" id="{165C0AAD-021F-4F1A-BFED-321804197DA4}"/>
                </a:ext>
              </a:extLst>
            </p:cNvPr>
            <p:cNvSpPr/>
            <p:nvPr/>
          </p:nvSpPr>
          <p:spPr>
            <a:xfrm>
              <a:off x="4214921" y="2242682"/>
              <a:ext cx="192422" cy="14494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00"/>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9964204-933A-4CFC-86B9-36C64D5CA37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Family</a:t>
            </a:r>
            <a:endParaRPr lang="en-US" altLang="en-US"/>
          </a:p>
        </p:txBody>
      </p:sp>
      <p:sp>
        <p:nvSpPr>
          <p:cNvPr id="3" name="Text Placeholder 2">
            <a:extLst>
              <a:ext uri="{FF2B5EF4-FFF2-40B4-BE49-F238E27FC236}">
                <a16:creationId xmlns:a16="http://schemas.microsoft.com/office/drawing/2014/main" id="{44115CF1-7492-4C40-904F-2F1B87E1C918}"/>
              </a:ext>
            </a:extLst>
          </p:cNvPr>
          <p:cNvSpPr>
            <a:spLocks noGrp="1"/>
          </p:cNvSpPr>
          <p:nvPr>
            <p:ph type="body" sz="quarter" idx="13"/>
          </p:nvPr>
        </p:nvSpPr>
        <p:spPr/>
        <p:txBody>
          <a:bodyPr/>
          <a:lstStyle/>
          <a:p>
            <a:pPr marL="0" indent="0">
              <a:buFont typeface="Symbol" pitchFamily="18" charset="2"/>
              <a:buNone/>
              <a:defRPr/>
            </a:pPr>
            <a:r>
              <a:rPr lang="en-IN"/>
              <a:t>The family is the next larger order – it is the basic unit or building block of human organisation</a:t>
            </a:r>
          </a:p>
          <a:p>
            <a:pPr marL="0" indent="0">
              <a:buFont typeface="Symbol" pitchFamily="18" charset="2"/>
              <a:buNone/>
              <a:defRPr/>
            </a:pPr>
            <a:endParaRPr lang="en-IN"/>
          </a:p>
          <a:p>
            <a:pPr marL="0" indent="0">
              <a:buFont typeface="Symbol" pitchFamily="18" charset="2"/>
              <a:buNone/>
              <a:defRPr/>
            </a:pPr>
            <a:r>
              <a:rPr lang="en-IN"/>
              <a:t>In the family, there are parents, grandparents, brothers, sisters, children, old people, uncles, aunts, cousins; and so many relatives and friends…</a:t>
            </a:r>
          </a:p>
          <a:p>
            <a:pPr>
              <a:buFont typeface="Symbol" pitchFamily="18" charset="2"/>
              <a:buNone/>
              <a:defRPr/>
            </a:pPr>
            <a:endParaRPr lang="en-IN" b="1"/>
          </a:p>
          <a:p>
            <a:pPr>
              <a:buFont typeface="Symbol" pitchFamily="18" charset="2"/>
              <a:buNone/>
              <a:defRPr/>
            </a:pPr>
            <a:r>
              <a:rPr lang="en-IN" b="1"/>
              <a:t>Our basic grooming for living in relationship begins in the family</a:t>
            </a:r>
          </a:p>
          <a:p>
            <a:pPr>
              <a:buFont typeface="Symbol" pitchFamily="18" charset="2"/>
              <a:buNone/>
              <a:defRPr/>
            </a:pPr>
            <a:endParaRPr lang="en-IN" b="1"/>
          </a:p>
          <a:p>
            <a:pPr marL="0" indent="0">
              <a:buFont typeface="Symbol" pitchFamily="18" charset="2"/>
              <a:buNone/>
              <a:defRPr/>
            </a:pPr>
            <a:r>
              <a:rPr lang="en-IN" altLang="en-US" b="1"/>
              <a:t>The major issue in family is that of relationship</a:t>
            </a:r>
          </a:p>
          <a:p>
            <a:pPr>
              <a:buFont typeface="Symbol" pitchFamily="18" charset="2"/>
              <a:buNone/>
              <a:defRPr/>
            </a:pPr>
            <a:endParaRPr lang="en-IN" altLang="en-US" b="1"/>
          </a:p>
          <a:p>
            <a:pPr>
              <a:buFont typeface="Symbol" pitchFamily="18" charset="2"/>
              <a:buNone/>
              <a:defRPr/>
            </a:pPr>
            <a:r>
              <a:rPr lang="en-IN" altLang="en-US" b="1"/>
              <a:t>To live in relationship, it is essential to understand relationship</a:t>
            </a:r>
          </a:p>
          <a:p>
            <a:pPr>
              <a:buFont typeface="Symbol" pitchFamily="18" charset="2"/>
              <a:buNone/>
              <a:defRPr/>
            </a:pPr>
            <a:endParaRPr lang="en-IN" altLang="en-US" b="1"/>
          </a:p>
          <a:p>
            <a:pPr>
              <a:buFont typeface="Symbol" pitchFamily="18" charset="2"/>
              <a:buNone/>
              <a:defRPr/>
            </a:pPr>
            <a:r>
              <a:rPr lang="en-IN" altLang="en-US">
                <a:solidFill>
                  <a:srgbClr val="FF0000"/>
                </a:solidFill>
              </a:rPr>
              <a:t>Without understanding relationship, isn’t possible to fulfil relationship… </a:t>
            </a:r>
          </a:p>
          <a:p>
            <a:pPr>
              <a:buFont typeface="Symbol" pitchFamily="18" charset="2"/>
              <a:buNone/>
              <a:defRPr/>
            </a:pPr>
            <a:r>
              <a:rPr lang="en-IN" altLang="en-US">
                <a:solidFill>
                  <a:srgbClr val="FF0000"/>
                </a:solidFill>
              </a:rPr>
              <a:t>e.g. Not speaking to each other… for days… opposition, divorce…</a:t>
            </a:r>
          </a:p>
          <a:p>
            <a:pPr>
              <a:buFont typeface="Symbol" pitchFamily="18" charset="2"/>
              <a:buNone/>
              <a:defRPr/>
            </a:pPr>
            <a:endParaRPr lang="en-I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B3F98CD-973A-4512-8AC6-284E445358C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Family</a:t>
            </a:r>
          </a:p>
        </p:txBody>
      </p:sp>
      <p:sp>
        <p:nvSpPr>
          <p:cNvPr id="19459" name="Text Placeholder 2">
            <a:extLst>
              <a:ext uri="{FF2B5EF4-FFF2-40B4-BE49-F238E27FC236}">
                <a16:creationId xmlns:a16="http://schemas.microsoft.com/office/drawing/2014/main" id="{64A39743-9F2F-4C99-AAB8-83E34896610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IN" altLang="en-US"/>
              <a:t>Is relationship Important?</a:t>
            </a:r>
          </a:p>
          <a:p>
            <a:pPr>
              <a:buFont typeface="Symbol" pitchFamily="18" charset="2"/>
              <a:buNone/>
            </a:pPr>
            <a:r>
              <a:rPr lang="en-IN" altLang="en-US"/>
              <a:t>Really? Then why do we stop talking with the other for days and weeks?</a:t>
            </a:r>
          </a:p>
          <a:p>
            <a:pPr>
              <a:buFont typeface="Symbol" pitchFamily="18" charset="2"/>
              <a:buNone/>
            </a:pPr>
            <a:r>
              <a:rPr lang="en-IN" altLang="en-US"/>
              <a:t>So is ego more important than relationship?</a:t>
            </a:r>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lang="en-IN" altLang="en-US"/>
              <a:t>We do want to live in relationship but a</a:t>
            </a:r>
            <a:r>
              <a:rPr altLang="en-US"/>
              <a:t>s long as we consider human being to be body, it is not possible to understand relationship</a:t>
            </a:r>
          </a:p>
          <a:p>
            <a:pPr>
              <a:buFont typeface="Symbol" pitchFamily="18" charset="2"/>
              <a:buNone/>
            </a:pPr>
            <a:r>
              <a:rPr altLang="en-US"/>
              <a:t>Without understanding relationship, it is not possible to fulfill relationship, even though we do want to</a:t>
            </a:r>
          </a:p>
          <a:p>
            <a:pPr>
              <a:buFont typeface="Symbol" pitchFamily="18" charset="2"/>
              <a:buNone/>
            </a:pPr>
            <a:r>
              <a:rPr altLang="en-US"/>
              <a:t>i.e. if we are trying to assume relationship on the basis of body and trying to fulfill relationship on the basis of body, it does not work, in spite of all good intentions</a:t>
            </a:r>
          </a:p>
          <a:p>
            <a:pPr>
              <a:buFont typeface="Symbol" pitchFamily="18" charset="2"/>
              <a:buNone/>
            </a:pPr>
            <a:endParaRPr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EBECA77-F252-45C5-B90C-452859BD89C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a:t>
            </a:r>
          </a:p>
        </p:txBody>
      </p:sp>
      <p:sp>
        <p:nvSpPr>
          <p:cNvPr id="3" name="Text Placeholder 2">
            <a:extLst>
              <a:ext uri="{FF2B5EF4-FFF2-40B4-BE49-F238E27FC236}">
                <a16:creationId xmlns:a16="http://schemas.microsoft.com/office/drawing/2014/main" id="{79131B8E-386C-40F5-BFF0-7AA40F3FFCE3}"/>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t>These are the four aspects to understand about relationship</a:t>
            </a:r>
          </a:p>
          <a:p>
            <a:pPr marL="685800" lvl="1" indent="-457200">
              <a:buFont typeface="Calibri" pitchFamily="34" charset="0"/>
              <a:buAutoNum type="arabicPeriod"/>
              <a:defRPr/>
            </a:pPr>
            <a:r>
              <a:rPr lang="en-GB"/>
              <a:t>Relationship is – between one self (I</a:t>
            </a:r>
            <a:r>
              <a:rPr lang="en-GB" baseline="-25000"/>
              <a:t>1</a:t>
            </a:r>
            <a:r>
              <a:rPr lang="en-GB"/>
              <a:t>) and another self (I</a:t>
            </a:r>
            <a:r>
              <a:rPr lang="en-GB" baseline="-25000"/>
              <a:t>2</a:t>
            </a:r>
            <a:r>
              <a:rPr lang="en-GB"/>
              <a:t>)</a:t>
            </a:r>
          </a:p>
          <a:p>
            <a:pPr marL="685800" lvl="1" indent="-457200">
              <a:buFont typeface="Calibri" pitchFamily="34" charset="0"/>
              <a:buAutoNum type="arabicPeriod"/>
              <a:defRPr/>
            </a:pPr>
            <a:r>
              <a:rPr lang="en-GB"/>
              <a:t>There are feelings in relationship – in one self (I</a:t>
            </a:r>
            <a:r>
              <a:rPr lang="en-GB" baseline="-25000"/>
              <a:t>1</a:t>
            </a:r>
            <a:r>
              <a:rPr lang="en-GB"/>
              <a:t>) for the other self (I</a:t>
            </a:r>
            <a:r>
              <a:rPr lang="en-GB" baseline="-25000"/>
              <a:t>2</a:t>
            </a:r>
            <a:r>
              <a:rPr lang="en-GB"/>
              <a:t>)</a:t>
            </a:r>
          </a:p>
          <a:p>
            <a:pPr marL="685800" lvl="1" indent="-457200">
              <a:buFont typeface="Calibri" pitchFamily="34" charset="0"/>
              <a:buAutoNum type="arabicPeriod"/>
              <a:defRPr/>
            </a:pPr>
            <a:r>
              <a:rPr lang="en-GB"/>
              <a:t>These feelings can be recognized – they are definite (9 Feelings)</a:t>
            </a:r>
          </a:p>
          <a:p>
            <a:pPr marL="685800" lvl="1" indent="-457200">
              <a:buFont typeface="Calibri" pitchFamily="34" charset="0"/>
              <a:buAutoNum type="arabicPeriod"/>
              <a:defRPr/>
            </a:pPr>
            <a:r>
              <a:rPr lang="en-GB"/>
              <a:t>Their fulfilment, evaluation leads to mutual happiness</a:t>
            </a:r>
            <a:endParaRPr/>
          </a:p>
          <a:p>
            <a:pPr marL="457200" indent="-457200">
              <a:buFont typeface="Symbol" pitchFamily="18" charset="2"/>
              <a:buNone/>
              <a:defRPr/>
            </a:pPr>
            <a:endParaRPr/>
          </a:p>
          <a:p>
            <a:pPr marL="457200" indent="-457200">
              <a:buFont typeface="Symbol" pitchFamily="18" charset="2"/>
              <a:buNone/>
              <a:defRPr/>
            </a:pPr>
            <a:r>
              <a:t>Feelings in Relationship:</a:t>
            </a: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r>
              <a:rPr lang="en-GB"/>
              <a:t>We will explore each of these aspects one by one</a:t>
            </a:r>
          </a:p>
        </p:txBody>
      </p:sp>
      <p:grpSp>
        <p:nvGrpSpPr>
          <p:cNvPr id="4" name="Group 6">
            <a:extLst>
              <a:ext uri="{FF2B5EF4-FFF2-40B4-BE49-F238E27FC236}">
                <a16:creationId xmlns:a16="http://schemas.microsoft.com/office/drawing/2014/main" id="{65A14596-983E-4B8B-93C1-2D28C2A3E66B}"/>
              </a:ext>
            </a:extLst>
          </p:cNvPr>
          <p:cNvGrpSpPr>
            <a:grpSpLocks/>
          </p:cNvGrpSpPr>
          <p:nvPr/>
        </p:nvGrpSpPr>
        <p:grpSpPr bwMode="auto">
          <a:xfrm>
            <a:off x="1981200" y="3505200"/>
            <a:ext cx="7210425" cy="2138363"/>
            <a:chOff x="381000" y="3195232"/>
            <a:chExt cx="7210647" cy="2138768"/>
          </a:xfrm>
        </p:grpSpPr>
        <p:sp>
          <p:nvSpPr>
            <p:cNvPr id="20485" name="Content Placeholder 4">
              <a:extLst>
                <a:ext uri="{FF2B5EF4-FFF2-40B4-BE49-F238E27FC236}">
                  <a16:creationId xmlns:a16="http://schemas.microsoft.com/office/drawing/2014/main" id="{BD6814F4-156D-421B-9AD1-045BEC9A5D2D}"/>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latin typeface="Kruti Dev 010" pitchFamily="2" charset="0"/>
                </a:rPr>
                <a:t>1- </a:t>
              </a:r>
              <a:r>
                <a:rPr lang="en-GB" altLang="en-US" sz="2000">
                  <a:cs typeface="Arial" panose="020B0604020202020204" pitchFamily="34" charset="0"/>
                </a:rPr>
                <a:t>Trust </a:t>
              </a:r>
              <a:r>
                <a:rPr lang="en-US" altLang="en-US" sz="2400">
                  <a:solidFill>
                    <a:srgbClr val="1E00AA"/>
                  </a:solidFill>
                  <a:latin typeface="Kruti Dev 010" pitchFamily="2" charset="0"/>
                </a:rPr>
                <a:t>fo”okl</a:t>
              </a:r>
              <a:r>
                <a:rPr lang="en-US" altLang="en-US" sz="2400">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latin typeface="Kruti Dev 010" pitchFamily="2" charset="0"/>
                </a:rPr>
                <a:t>2- </a:t>
              </a:r>
              <a:r>
                <a:rPr lang="en-GB" altLang="en-US" sz="2000">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latin typeface="Kruti Dev 010" pitchFamily="2" charset="0"/>
                </a:rPr>
                <a:t>3- </a:t>
              </a:r>
              <a:r>
                <a:rPr lang="en-GB" altLang="en-US" sz="2000">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4- </a:t>
              </a:r>
              <a:r>
                <a:rPr lang="en-GB" altLang="en-US" sz="2000">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5-</a:t>
              </a:r>
              <a:r>
                <a:rPr lang="en-US" altLang="en-US" sz="2000">
                  <a:latin typeface="Kruti Dev 010" pitchFamily="2" charset="0"/>
                </a:rPr>
                <a:t> </a:t>
              </a:r>
              <a:r>
                <a:rPr lang="en-GB" altLang="en-US" sz="2000">
                  <a:cs typeface="Arial" panose="020B0604020202020204" pitchFamily="34" charset="0"/>
                </a:rPr>
                <a:t>Guidance</a:t>
              </a:r>
              <a:r>
                <a:rPr lang="en-GB" altLang="en-US" sz="2000" i="1">
                  <a:cs typeface="Arial" panose="020B0604020202020204" pitchFamily="34" charset="0"/>
                </a:rPr>
                <a:t> </a:t>
              </a:r>
              <a:r>
                <a:rPr lang="en-US" altLang="en-US" sz="2400">
                  <a:solidFill>
                    <a:srgbClr val="1E00AA"/>
                  </a:solidFill>
                  <a:latin typeface="Kruti Dev 010" pitchFamily="2" charset="0"/>
                </a:rPr>
                <a:t>okRlY;</a:t>
              </a:r>
            </a:p>
          </p:txBody>
        </p:sp>
        <p:sp>
          <p:nvSpPr>
            <p:cNvPr id="20486" name="Content Placeholder 5">
              <a:extLst>
                <a:ext uri="{FF2B5EF4-FFF2-40B4-BE49-F238E27FC236}">
                  <a16:creationId xmlns:a16="http://schemas.microsoft.com/office/drawing/2014/main" id="{46D9AF77-6D19-4FEF-AC2F-CB851C1E7666}"/>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latin typeface="Kruti Dev 010" pitchFamily="2" charset="0"/>
                </a:rPr>
                <a:t>6- </a:t>
              </a:r>
              <a:r>
                <a:rPr lang="en-GB" altLang="en-US" sz="2000">
                  <a:cs typeface="Arial" panose="020B0604020202020204" pitchFamily="34" charset="0"/>
                </a:rPr>
                <a:t>Reverence</a:t>
              </a:r>
              <a:r>
                <a:rPr lang="en-GB" altLang="en-US" sz="2400" i="1">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7-</a:t>
              </a:r>
              <a:r>
                <a:rPr lang="en-US" altLang="en-US" sz="2000">
                  <a:latin typeface="Kruti Dev 010" pitchFamily="2" charset="0"/>
                </a:rPr>
                <a:t> </a:t>
              </a:r>
              <a:r>
                <a:rPr lang="en-GB" altLang="en-US" sz="2000">
                  <a:cs typeface="Arial" panose="020B0604020202020204" pitchFamily="34" charset="0"/>
                </a:rPr>
                <a:t>Glory</a:t>
              </a:r>
              <a:r>
                <a:rPr lang="en-GB" altLang="en-US" sz="2000" i="1">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8-</a:t>
              </a:r>
              <a:r>
                <a:rPr lang="en-US" altLang="en-US" sz="2000">
                  <a:latin typeface="Kruti Dev 010" pitchFamily="2" charset="0"/>
                </a:rPr>
                <a:t> </a:t>
              </a:r>
              <a:r>
                <a:rPr lang="en-GB" altLang="en-US" sz="2000">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latin typeface="Kruti Dev 010" pitchFamily="2" charset="0"/>
                </a:rPr>
                <a:t>9-</a:t>
              </a:r>
              <a:r>
                <a:rPr lang="en-US" altLang="en-US" sz="2000">
                  <a:latin typeface="Kruti Dev 010" pitchFamily="2" charset="0"/>
                </a:rPr>
                <a:t> </a:t>
              </a:r>
              <a:r>
                <a:rPr lang="en-GB" altLang="en-US" sz="2000">
                  <a:cs typeface="Arial" panose="020B0604020202020204" pitchFamily="34" charset="0"/>
                </a:rPr>
                <a:t>Love </a:t>
              </a:r>
              <a:r>
                <a:rPr lang="en-US" altLang="en-US" sz="2400">
                  <a:solidFill>
                    <a:srgbClr val="1E00AA"/>
                  </a:solidFill>
                  <a:latin typeface="Kruti Dev 010" pitchFamily="2" charset="0"/>
                </a:rPr>
                <a:t>izse</a:t>
              </a:r>
              <a:r>
                <a:rPr lang="en-US" altLang="en-US" sz="2400">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4879</Words>
  <Application>Microsoft Office PowerPoint</Application>
  <PresentationFormat>Widescreen</PresentationFormat>
  <Paragraphs>560</Paragraphs>
  <Slides>41</Slides>
  <Notes>4</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Kruti Dev 010</vt:lpstr>
      <vt:lpstr>Symbol</vt:lpstr>
      <vt:lpstr>Wingdings</vt:lpstr>
      <vt:lpstr>UHV Theme 2022</vt:lpstr>
      <vt:lpstr>Lecture 13 Harmony in the Family  – the Basic Unit of Human Interaction</vt:lpstr>
      <vt:lpstr>PowerPoint Presentation</vt:lpstr>
      <vt:lpstr>PowerPoint Presentation</vt:lpstr>
      <vt:lpstr>Harmony in the Family</vt:lpstr>
      <vt:lpstr>Relationship</vt:lpstr>
      <vt:lpstr>Human Being</vt:lpstr>
      <vt:lpstr>Family</vt:lpstr>
      <vt:lpstr>Family</vt:lpstr>
      <vt:lpstr>Relationship</vt:lpstr>
      <vt:lpstr>1. Relationship is</vt:lpstr>
      <vt:lpstr>1. Relationship is – between one self (I1) and other self (I2)</vt:lpstr>
      <vt:lpstr>Harmony in the Family</vt:lpstr>
      <vt:lpstr>2. There are Feelings in Relationship – in one Self (I1) for the other Self (I2)</vt:lpstr>
      <vt:lpstr>Self Reflection</vt:lpstr>
      <vt:lpstr>3. These feelings can be recognized – they are definite (9 Feelings)</vt:lpstr>
      <vt:lpstr>3. These feelings can be recognized – they are definite (9 Feelings)</vt:lpstr>
      <vt:lpstr>3. These feelings can be recognized – they are definite (9 Feelings)</vt:lpstr>
      <vt:lpstr>4. Their fulfilment, evaluation leads to mutual happiness</vt:lpstr>
      <vt:lpstr>Analysis of Current Situation</vt:lpstr>
      <vt:lpstr>The Way Forward</vt:lpstr>
      <vt:lpstr>Harmony in the Family</vt:lpstr>
      <vt:lpstr>Harmony in the Family</vt:lpstr>
      <vt:lpstr>Self Reflection     </vt:lpstr>
      <vt:lpstr>Self Reflection</vt:lpstr>
      <vt:lpstr>Key Points</vt:lpstr>
      <vt:lpstr>Harmony in the Family</vt:lpstr>
      <vt:lpstr>Feelings based on Understanding</vt:lpstr>
      <vt:lpstr>My Feelings are Based on My Assumptions, My Interpretation of Events Outside</vt:lpstr>
      <vt:lpstr>FAQs for Lecture 13 </vt:lpstr>
      <vt:lpstr>Question(s):      Response</vt:lpstr>
      <vt:lpstr>Question(s):      Response</vt:lpstr>
      <vt:lpstr>Feelings based on Understanding</vt:lpstr>
      <vt:lpstr>My Feelings are Based on My Assumptions, My Interpretation of Events Outside</vt:lpstr>
      <vt:lpstr>Question(s):      Response</vt:lpstr>
      <vt:lpstr>Question(s):      Response</vt:lpstr>
      <vt:lpstr>Question(s):      Response</vt:lpstr>
      <vt:lpstr>Question(s):      Response</vt:lpstr>
      <vt:lpstr>Question(s):      Response</vt:lpstr>
      <vt:lpstr>Question(s):      Response</vt:lpstr>
      <vt:lpstr>Question(s):      Response</vt:lpstr>
      <vt:lpstr>Question(s):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2025-03-25T01:58:29Z</dcterms:modified>
</cp:coreProperties>
</file>